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9AE40B-2926-4F0A-B11F-E0606D2CC279}" type="datetimeFigureOut">
              <a:rPr lang="es-CO" smtClean="0"/>
              <a:pPr/>
              <a:t>30/10/2017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D410D1-0D95-4310-9419-C797D3476AB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780108"/>
          </a:xfrm>
        </p:spPr>
        <p:txBody>
          <a:bodyPr>
            <a:normAutofit/>
          </a:bodyPr>
          <a:lstStyle/>
          <a:p>
            <a:r>
              <a:rPr lang="es-CO" sz="5400" dirty="0" smtClean="0"/>
              <a:t>La Presión Arterial </a:t>
            </a:r>
            <a:endParaRPr lang="es-CO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176265"/>
          </a:xfrm>
        </p:spPr>
        <p:txBody>
          <a:bodyPr/>
          <a:lstStyle/>
          <a:p>
            <a:r>
              <a:rPr lang="es-CO" dirty="0" smtClean="0"/>
              <a:t>Hecho por: </a:t>
            </a:r>
          </a:p>
          <a:p>
            <a:r>
              <a:rPr lang="es-CO" dirty="0" smtClean="0"/>
              <a:t>Bryan Herrera Granada </a:t>
            </a:r>
          </a:p>
          <a:p>
            <a:r>
              <a:rPr lang="es-CO" dirty="0" smtClean="0"/>
              <a:t>30/10/2017 </a:t>
            </a: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6045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La </a:t>
            </a:r>
            <a:r>
              <a:rPr lang="es-CO" sz="1600" b="1" dirty="0">
                <a:latin typeface="Arial"/>
                <a:ea typeface="Calibri"/>
                <a:cs typeface="Times New Roman"/>
              </a:rPr>
              <a:t>presión arterial </a:t>
            </a:r>
            <a:r>
              <a:rPr lang="es-CO" sz="1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(PA) es la presión que ejerce la </a:t>
            </a:r>
            <a:r>
              <a:rPr lang="es-CO" sz="1600" b="1" dirty="0">
                <a:latin typeface="Arial"/>
                <a:ea typeface="Calibri"/>
                <a:cs typeface="Times New Roman"/>
              </a:rPr>
              <a:t>sangre</a:t>
            </a:r>
            <a:r>
              <a:rPr lang="es-CO" sz="16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CO" sz="1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contra la pared </a:t>
            </a:r>
            <a:r>
              <a:rPr lang="es-CO" sz="16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de las </a:t>
            </a:r>
            <a:r>
              <a:rPr lang="es-CO" sz="1600" b="1" dirty="0">
                <a:latin typeface="Arial"/>
                <a:ea typeface="Calibri"/>
                <a:cs typeface="Times New Roman"/>
              </a:rPr>
              <a:t>arterias</a:t>
            </a:r>
            <a:r>
              <a:rPr lang="es-CO" sz="16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s-CO" sz="1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Esta presión es imprescindible para que circule la sangre por los </a:t>
            </a:r>
            <a:r>
              <a:rPr lang="es-CO" sz="1600" b="1" dirty="0">
                <a:latin typeface="Arial"/>
                <a:ea typeface="Calibri"/>
                <a:cs typeface="Times New Roman"/>
              </a:rPr>
              <a:t>vasos sanguíneos </a:t>
            </a:r>
            <a:r>
              <a:rPr lang="es-CO" sz="1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y aporte el </a:t>
            </a:r>
            <a:r>
              <a:rPr lang="es-CO" sz="1600" b="1" dirty="0">
                <a:latin typeface="Arial"/>
                <a:ea typeface="Calibri"/>
                <a:cs typeface="Times New Roman"/>
              </a:rPr>
              <a:t>oxígeno</a:t>
            </a:r>
            <a:r>
              <a:rPr lang="es-CO" sz="16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CO" sz="1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y los </a:t>
            </a:r>
            <a:r>
              <a:rPr lang="es-CO" sz="1600" b="1" dirty="0">
                <a:latin typeface="Arial"/>
                <a:ea typeface="Calibri"/>
                <a:cs typeface="Times New Roman"/>
              </a:rPr>
              <a:t>nutrientes</a:t>
            </a:r>
            <a:r>
              <a:rPr lang="es-CO" sz="16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CO" sz="1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 todos los órganos del cuerpo para que puedan funcionar correctamente. Es un tipo de </a:t>
            </a:r>
            <a:r>
              <a:rPr lang="es-CO" sz="1600" b="1" dirty="0">
                <a:latin typeface="Arial"/>
                <a:ea typeface="Calibri"/>
                <a:cs typeface="Times New Roman"/>
              </a:rPr>
              <a:t>presión sanguínea.</a:t>
            </a:r>
            <a:endParaRPr lang="es-CO" sz="16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</a:t>
            </a:r>
            <a:r>
              <a:rPr lang="es-CO" dirty="0" smtClean="0"/>
              <a:t>Que es la presión arterial?</a:t>
            </a:r>
            <a:endParaRPr lang="es-CO" dirty="0"/>
          </a:p>
        </p:txBody>
      </p:sp>
      <p:sp>
        <p:nvSpPr>
          <p:cNvPr id="5" name="AutoShape 2" descr="Resultado de imagen para presion arte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3908"/>
            <a:ext cx="2304256" cy="21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40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Historia de la presión arterial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29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Es parte de la historia de la </a:t>
            </a:r>
            <a:r>
              <a:rPr lang="es-CO" sz="2900" b="1" dirty="0">
                <a:latin typeface="Arial"/>
                <a:ea typeface="Calibri"/>
                <a:cs typeface="Times New Roman"/>
              </a:rPr>
              <a:t>historia de la medicina </a:t>
            </a:r>
            <a:r>
              <a:rPr lang="es-CO" sz="29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en su intento científico de comprender los mecanismos del </a:t>
            </a:r>
            <a:r>
              <a:rPr lang="es-CO" sz="2900" b="1" dirty="0">
                <a:latin typeface="Arial"/>
                <a:ea typeface="Calibri"/>
                <a:cs typeface="Times New Roman"/>
              </a:rPr>
              <a:t>sistema cardiovascular</a:t>
            </a:r>
            <a:r>
              <a:rPr lang="es-CO" sz="29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,</a:t>
            </a:r>
            <a:r>
              <a:rPr lang="es-CO" sz="29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la medida de sus valores </a:t>
            </a:r>
            <a:r>
              <a:rPr lang="es-CO" sz="2900" b="1" dirty="0">
                <a:latin typeface="Arial"/>
                <a:ea typeface="Calibri"/>
                <a:cs typeface="Times New Roman"/>
              </a:rPr>
              <a:t>(presión </a:t>
            </a:r>
            <a:r>
              <a:rPr lang="es-CO" sz="2900" b="1" dirty="0" smtClean="0">
                <a:latin typeface="Arial"/>
                <a:ea typeface="Calibri"/>
                <a:cs typeface="Times New Roman"/>
              </a:rPr>
              <a:t>arterial</a:t>
            </a:r>
            <a:r>
              <a:rPr lang="es-CO" sz="2900" b="1" dirty="0">
                <a:latin typeface="Arial"/>
                <a:ea typeface="Calibri"/>
                <a:cs typeface="Times New Roman"/>
              </a:rPr>
              <a:t>)</a:t>
            </a:r>
            <a:r>
              <a:rPr lang="es-CO" sz="2900" dirty="0" smtClean="0">
                <a:latin typeface="Arial"/>
                <a:ea typeface="Calibri"/>
                <a:cs typeface="Times New Roman"/>
              </a:rPr>
              <a:t> </a:t>
            </a:r>
            <a:r>
              <a:rPr lang="es-CO" sz="29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y los efectos que produce en la salud. Las evidencias documentales realizadas sobre la hipertensión se remontan al 2600 a. c. e indican que el tratamiento de la denominada “enfermedad del pulso duro” se realiza mediante técnicas como la </a:t>
            </a:r>
            <a:r>
              <a:rPr lang="es-CO" sz="2900" b="1" dirty="0">
                <a:latin typeface="Arial"/>
                <a:ea typeface="Calibri"/>
                <a:cs typeface="Times New Roman"/>
              </a:rPr>
              <a:t>acupuntura, </a:t>
            </a:r>
            <a:r>
              <a:rPr lang="es-CO" sz="29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la reducción de sangre corporal mediante una </a:t>
            </a:r>
            <a:r>
              <a:rPr lang="es-CO" sz="2900" b="1" dirty="0">
                <a:latin typeface="Arial"/>
                <a:ea typeface="Calibri"/>
                <a:cs typeface="Times New Roman"/>
              </a:rPr>
              <a:t>flebotomía</a:t>
            </a:r>
            <a:r>
              <a:rPr lang="es-CO" sz="29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CO" sz="29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controlada o el </a:t>
            </a:r>
            <a:r>
              <a:rPr lang="es-CO" sz="2900" b="1" dirty="0">
                <a:latin typeface="Arial"/>
                <a:ea typeface="Calibri"/>
                <a:cs typeface="Times New Roman"/>
              </a:rPr>
              <a:t>sangrado</a:t>
            </a:r>
            <a:r>
              <a:rPr lang="es-CO" sz="29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CO" sz="29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provocado mediante </a:t>
            </a:r>
            <a:r>
              <a:rPr lang="es-CO" sz="2900" b="1" dirty="0">
                <a:latin typeface="Arial"/>
                <a:ea typeface="Calibri"/>
                <a:cs typeface="Times New Roman"/>
              </a:rPr>
              <a:t>sanguijuelas.</a:t>
            </a:r>
            <a:endParaRPr lang="es-CO" sz="2900" dirty="0">
              <a:ea typeface="Calibri"/>
              <a:cs typeface="Times New Roman"/>
            </a:endParaRPr>
          </a:p>
          <a:p>
            <a:endParaRPr lang="es-CO" sz="2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2403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67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¿Cómo se causa la presión arterial?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Según datos del Programa de Actividades Preventivas y de Promoción  de la Salud </a:t>
            </a:r>
            <a:r>
              <a:rPr lang="es-CO" b="1" dirty="0">
                <a:latin typeface="Arial"/>
                <a:ea typeface="Calibri"/>
                <a:cs typeface="Times New Roman"/>
              </a:rPr>
              <a:t>(PAPPS), </a:t>
            </a:r>
            <a:r>
              <a:rPr lang="es-CO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el 42 por ciento de las muertes de las muertes por enfermedades coronarias; un 46 por ciento, 4 por ciento de los fallecimientos por enfermedades cerebro vasculares y el 25,5 por ciento de las muertes totales ocurridas en la población española de 35-64 años, están relacionadas con la</a:t>
            </a:r>
            <a:r>
              <a:rPr lang="es-CO" dirty="0">
                <a:latin typeface="Arial"/>
                <a:ea typeface="Calibri"/>
                <a:cs typeface="Times New Roman"/>
              </a:rPr>
              <a:t> </a:t>
            </a:r>
            <a:r>
              <a:rPr lang="es-CO" b="1" dirty="0">
                <a:latin typeface="Arial"/>
                <a:ea typeface="Calibri"/>
                <a:cs typeface="Times New Roman"/>
              </a:rPr>
              <a:t>presión arterial </a:t>
            </a:r>
            <a:endParaRPr lang="es-CO" sz="20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Las complicaciones mortales o no de la HTA se relacionan de modo muy directo con la cuantía del aumento de la tensión arterial y el tiempo de evolución. Por este motivo, </a:t>
            </a:r>
            <a:r>
              <a:rPr lang="es-CO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s-CO" b="1" dirty="0">
                <a:latin typeface="Arial"/>
                <a:ea typeface="Calibri"/>
                <a:cs typeface="Times New Roman"/>
              </a:rPr>
              <a:t>la mejor manera de prevenirlas es establecer el diagnostico precoz de la hipertensión. </a:t>
            </a:r>
            <a:endParaRPr lang="es-CO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92918"/>
            <a:ext cx="1800200" cy="16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0882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64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¿Cuáles son las causas de la presión arterial?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O" sz="105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Se </a:t>
            </a:r>
            <a:r>
              <a:rPr lang="es-CO" sz="105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desconoce el mecanismo de la presión arterial más frecuente denominada </a:t>
            </a:r>
            <a:r>
              <a:rPr lang="es-CO" sz="1050" dirty="0">
                <a:latin typeface="Arial"/>
                <a:ea typeface="Calibri"/>
                <a:cs typeface="Times New Roman"/>
              </a:rPr>
              <a:t>“</a:t>
            </a:r>
            <a:r>
              <a:rPr lang="es-CO" sz="1050" b="1" dirty="0">
                <a:latin typeface="Arial"/>
                <a:ea typeface="Calibri"/>
                <a:cs typeface="Times New Roman"/>
              </a:rPr>
              <a:t>presión esencial</a:t>
            </a:r>
            <a:r>
              <a:rPr lang="es-CO" sz="105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”, “</a:t>
            </a:r>
            <a:r>
              <a:rPr lang="es-CO" sz="1050" b="1" dirty="0">
                <a:latin typeface="Arial"/>
                <a:ea typeface="Calibri"/>
                <a:cs typeface="Times New Roman"/>
              </a:rPr>
              <a:t>primaria”</a:t>
            </a:r>
            <a:r>
              <a:rPr lang="es-CO" sz="105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o “</a:t>
            </a:r>
            <a:r>
              <a:rPr lang="es-CO" sz="1050" b="1" dirty="0">
                <a:latin typeface="Arial"/>
                <a:ea typeface="Calibri"/>
                <a:cs typeface="Times New Roman"/>
              </a:rPr>
              <a:t>idiopática</a:t>
            </a:r>
            <a:r>
              <a:rPr lang="es-CO" sz="105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Existen otros tipos de hipertensiones; en las que se puede identificar claramente su causa desencadenante y reciben el nombre de </a:t>
            </a:r>
            <a:r>
              <a:rPr lang="es-CO" sz="10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hipertensiones secundarias. </a:t>
            </a:r>
            <a:r>
              <a:rPr lang="es-CO" sz="1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Así algunas enfermedades renales se acompañan de hipertensión (hipertensión renal) y el exceso de función de algunas glándulas endocrinas originan elevación de la tensión arterial por aumento de la producción de mineral corticoides (hiperaldosteronismo) o catecolaminas (feocromocitoma) </a:t>
            </a:r>
            <a:endParaRPr lang="es-CO" sz="9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0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En la hipertensión esencial no se han descrito todavía sus causas específicas, </a:t>
            </a:r>
            <a:r>
              <a:rPr lang="es-CO" sz="1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aunque se ha relacionado con una serie de factores que suelen estar presentes en la mayoría de estos sujetos. Conviene separar, aquellos relacionados con la herencia, sexo edad y raza y por tanto poco modificables, de aquellos otros que se podrían cambiar al variar los hábitos, ambiente, y costumbre de las personas, como: la </a:t>
            </a:r>
            <a:r>
              <a:rPr lang="es-CO" sz="1000" b="1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obesidad, </a:t>
            </a:r>
            <a:r>
              <a:rPr lang="es-CO" sz="1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la sensibilidad al sodio, el consumo excesivo de alcohol, el uso de anticonceptivos orales y un estilo de vida muy sedentario </a:t>
            </a:r>
            <a:endParaRPr lang="es-CO" sz="9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CO" sz="1000" dirty="0">
              <a:ea typeface="Calibri"/>
              <a:cs typeface="Times New Roman"/>
            </a:endParaRPr>
          </a:p>
          <a:p>
            <a:endParaRPr lang="es-C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708920"/>
            <a:ext cx="33123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37992"/>
            <a:ext cx="24482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71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¿Cómo prevenir la presión arterial?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1100" dirty="0" smtClean="0">
                <a:solidFill>
                  <a:schemeClr val="tx1"/>
                </a:solidFill>
              </a:rPr>
              <a:t>Las </a:t>
            </a:r>
            <a:r>
              <a:rPr lang="es-CO" sz="1100" dirty="0" smtClean="0">
                <a:solidFill>
                  <a:schemeClr val="tx1"/>
                </a:solidFill>
              </a:rPr>
              <a:t>principales causas que llevan a padecer esta </a:t>
            </a:r>
            <a:r>
              <a:rPr lang="es-CO" sz="1100" b="1" dirty="0" smtClean="0"/>
              <a:t>enfermeda</a:t>
            </a:r>
            <a:r>
              <a:rPr lang="es-CO" sz="1100" b="1" dirty="0" smtClean="0">
                <a:solidFill>
                  <a:schemeClr val="tx1"/>
                </a:solidFill>
              </a:rPr>
              <a:t>d </a:t>
            </a:r>
            <a:r>
              <a:rPr lang="es-CO" sz="1100" dirty="0" smtClean="0">
                <a:solidFill>
                  <a:schemeClr val="tx1"/>
                </a:solidFill>
              </a:rPr>
              <a:t>es un inadecuado estilo de vida, por ello esto indica que las tres acciones básicas que se deben implementar contra la </a:t>
            </a:r>
            <a:r>
              <a:rPr lang="es-CO" sz="1100" b="1" dirty="0" smtClean="0"/>
              <a:t>presión arterial </a:t>
            </a:r>
            <a:r>
              <a:rPr lang="es-CO" sz="1100" dirty="0" smtClean="0">
                <a:solidFill>
                  <a:schemeClr val="tx1"/>
                </a:solidFill>
              </a:rPr>
              <a:t>son: </a:t>
            </a:r>
          </a:p>
          <a:p>
            <a:pPr lvl="0"/>
            <a:r>
              <a:rPr lang="es-CO" sz="1100" b="1" dirty="0" smtClean="0"/>
              <a:t>Procurar un peso adecuado</a:t>
            </a:r>
            <a:r>
              <a:rPr lang="es-CO" sz="1100" b="1" dirty="0" smtClean="0">
                <a:solidFill>
                  <a:schemeClr val="tx1"/>
                </a:solidFill>
              </a:rPr>
              <a:t>.</a:t>
            </a:r>
            <a:r>
              <a:rPr lang="es-CO" sz="1100" dirty="0" smtClean="0">
                <a:solidFill>
                  <a:schemeClr val="tx1"/>
                </a:solidFill>
              </a:rPr>
              <a:t> Mediante la implementación de </a:t>
            </a:r>
            <a:r>
              <a:rPr lang="es-CO" sz="1100" b="1" dirty="0" smtClean="0"/>
              <a:t>ejercicio</a:t>
            </a:r>
            <a:r>
              <a:rPr lang="es-CO" sz="1100" b="1" dirty="0" smtClean="0">
                <a:solidFill>
                  <a:schemeClr val="tx1"/>
                </a:solidFill>
              </a:rPr>
              <a:t> </a:t>
            </a:r>
            <a:r>
              <a:rPr lang="es-CO" sz="1100" dirty="0" smtClean="0">
                <a:solidFill>
                  <a:schemeClr val="tx1"/>
                </a:solidFill>
              </a:rPr>
              <a:t>y una </a:t>
            </a:r>
            <a:r>
              <a:rPr lang="es-CO" sz="1100" b="1" dirty="0" smtClean="0"/>
              <a:t>dieta</a:t>
            </a:r>
            <a:r>
              <a:rPr lang="es-CO" sz="1100" b="1" dirty="0" smtClean="0">
                <a:solidFill>
                  <a:schemeClr val="tx1"/>
                </a:solidFill>
              </a:rPr>
              <a:t> </a:t>
            </a:r>
            <a:r>
              <a:rPr lang="es-CO" sz="1100" dirty="0" smtClean="0">
                <a:solidFill>
                  <a:schemeClr val="tx1"/>
                </a:solidFill>
              </a:rPr>
              <a:t>saludable que incluya  frutas y  verduras</a:t>
            </a:r>
          </a:p>
          <a:p>
            <a:pPr lvl="0"/>
            <a:r>
              <a:rPr lang="es-CO" sz="1100" b="1" dirty="0" smtClean="0"/>
              <a:t>Medir la presión arterial. </a:t>
            </a:r>
            <a:r>
              <a:rPr lang="es-CO" sz="1100" dirty="0" smtClean="0">
                <a:solidFill>
                  <a:schemeClr val="tx1"/>
                </a:solidFill>
              </a:rPr>
              <a:t>Es trascendental acudir con un </a:t>
            </a:r>
            <a:r>
              <a:rPr lang="es-CO" sz="1100" b="1" dirty="0" smtClean="0"/>
              <a:t>especialista</a:t>
            </a:r>
            <a:r>
              <a:rPr lang="es-CO" sz="1100" b="1" dirty="0" smtClean="0">
                <a:solidFill>
                  <a:schemeClr val="tx1"/>
                </a:solidFill>
              </a:rPr>
              <a:t> </a:t>
            </a:r>
            <a:r>
              <a:rPr lang="es-CO" sz="1100" dirty="0" smtClean="0">
                <a:solidFill>
                  <a:schemeClr val="tx1"/>
                </a:solidFill>
              </a:rPr>
              <a:t>al menos cada seis meses para este control, y adoptarlo como un</a:t>
            </a:r>
            <a:r>
              <a:rPr lang="es-CO" sz="1100" dirty="0" smtClean="0"/>
              <a:t> </a:t>
            </a:r>
            <a:r>
              <a:rPr lang="es-CO" sz="1100" b="1" dirty="0" smtClean="0"/>
              <a:t>habito </a:t>
            </a:r>
            <a:r>
              <a:rPr lang="es-CO" sz="1100" dirty="0" smtClean="0">
                <a:solidFill>
                  <a:schemeClr val="tx1"/>
                </a:solidFill>
              </a:rPr>
              <a:t>recurrente </a:t>
            </a:r>
          </a:p>
          <a:p>
            <a:pPr lvl="0"/>
            <a:r>
              <a:rPr lang="es-CO" sz="1100" b="1" dirty="0" smtClean="0"/>
              <a:t>Atención a síntomas</a:t>
            </a:r>
            <a:r>
              <a:rPr lang="es-CO" sz="1100" b="1" dirty="0" smtClean="0">
                <a:solidFill>
                  <a:schemeClr val="tx1"/>
                </a:solidFill>
              </a:rPr>
              <a:t>. </a:t>
            </a:r>
            <a:r>
              <a:rPr lang="es-CO" sz="1100" dirty="0" smtClean="0">
                <a:solidFill>
                  <a:schemeClr val="tx1"/>
                </a:solidFill>
              </a:rPr>
              <a:t>Dado que la </a:t>
            </a:r>
            <a:r>
              <a:rPr lang="es-CO" sz="1100" b="1" dirty="0" smtClean="0">
                <a:solidFill>
                  <a:schemeClr val="tx1"/>
                </a:solidFill>
              </a:rPr>
              <a:t> </a:t>
            </a:r>
            <a:r>
              <a:rPr lang="es-CO" sz="1100" b="1" dirty="0" smtClean="0"/>
              <a:t>HTA</a:t>
            </a:r>
            <a:r>
              <a:rPr lang="es-CO" sz="1100" b="1" dirty="0" smtClean="0">
                <a:solidFill>
                  <a:schemeClr val="tx1"/>
                </a:solidFill>
              </a:rPr>
              <a:t>  </a:t>
            </a:r>
            <a:r>
              <a:rPr lang="es-CO" sz="1100" dirty="0" smtClean="0">
                <a:solidFill>
                  <a:schemeClr val="tx1"/>
                </a:solidFill>
              </a:rPr>
              <a:t>es una enfermedad asintomática, es de especial importancia acudir con el médico ante </a:t>
            </a:r>
            <a:r>
              <a:rPr lang="es-CO" sz="1100" b="1" dirty="0" smtClean="0"/>
              <a:t>síntomas</a:t>
            </a:r>
            <a:r>
              <a:rPr lang="es-CO" sz="1100" b="1" dirty="0" smtClean="0">
                <a:solidFill>
                  <a:schemeClr val="tx1"/>
                </a:solidFill>
              </a:rPr>
              <a:t> </a:t>
            </a:r>
            <a:r>
              <a:rPr lang="es-CO" sz="1100" dirty="0" smtClean="0">
                <a:solidFill>
                  <a:schemeClr val="tx1"/>
                </a:solidFill>
              </a:rPr>
              <a:t>como </a:t>
            </a:r>
            <a:r>
              <a:rPr lang="es-CO" sz="1100" b="1" dirty="0" smtClean="0"/>
              <a:t>dolores de cabeza</a:t>
            </a:r>
            <a:r>
              <a:rPr lang="es-CO" sz="1100" dirty="0" smtClean="0"/>
              <a:t> </a:t>
            </a:r>
            <a:r>
              <a:rPr lang="es-CO" sz="1100" dirty="0" smtClean="0">
                <a:solidFill>
                  <a:schemeClr val="tx1"/>
                </a:solidFill>
              </a:rPr>
              <a:t>y zumbidos en los oídos frecuentes </a:t>
            </a:r>
          </a:p>
          <a:p>
            <a:pPr lvl="0"/>
            <a:r>
              <a:rPr lang="es-CO" sz="1100" b="1" dirty="0" smtClean="0"/>
              <a:t>Reduce tu consumo de sal</a:t>
            </a:r>
            <a:r>
              <a:rPr lang="es-CO" sz="1100" b="1" dirty="0" smtClean="0">
                <a:solidFill>
                  <a:schemeClr val="tx1"/>
                </a:solidFill>
              </a:rPr>
              <a:t>. </a:t>
            </a:r>
            <a:r>
              <a:rPr lang="es-CO" sz="1100" dirty="0" smtClean="0">
                <a:solidFill>
                  <a:schemeClr val="tx1"/>
                </a:solidFill>
              </a:rPr>
              <a:t>Su consumo prolongado y excesivo en la </a:t>
            </a:r>
            <a:r>
              <a:rPr lang="es-CO" sz="1100" b="1" dirty="0" smtClean="0"/>
              <a:t>dieta</a:t>
            </a:r>
            <a:r>
              <a:rPr lang="es-CO" sz="1100" b="1" dirty="0" smtClean="0">
                <a:solidFill>
                  <a:schemeClr val="tx1"/>
                </a:solidFill>
              </a:rPr>
              <a:t> </a:t>
            </a:r>
            <a:r>
              <a:rPr lang="es-CO" sz="1100" dirty="0" smtClean="0">
                <a:solidFill>
                  <a:schemeClr val="tx1"/>
                </a:solidFill>
              </a:rPr>
              <a:t>está asociado como causa de la </a:t>
            </a:r>
            <a:r>
              <a:rPr lang="es-CO" sz="1100" b="1" dirty="0" smtClean="0"/>
              <a:t>hipertensión</a:t>
            </a:r>
            <a:r>
              <a:rPr lang="es-CO" sz="1100" b="1" dirty="0" smtClean="0">
                <a:solidFill>
                  <a:schemeClr val="tx1"/>
                </a:solidFill>
              </a:rPr>
              <a:t>, </a:t>
            </a:r>
            <a:r>
              <a:rPr lang="es-CO" sz="1100" dirty="0" smtClean="0">
                <a:solidFill>
                  <a:schemeClr val="tx1"/>
                </a:solidFill>
              </a:rPr>
              <a:t>por ello es mejor no abusar </a:t>
            </a:r>
          </a:p>
          <a:p>
            <a:pPr>
              <a:buNone/>
            </a:pPr>
            <a:endParaRPr lang="es-CO" sz="1100" dirty="0"/>
          </a:p>
        </p:txBody>
      </p:sp>
      <p:pic>
        <p:nvPicPr>
          <p:cNvPr id="5" name="4 Marcador de contenido" descr="Resultado de imagen para como prevenir la presion arterial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2303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3237384" cy="190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73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Tratamientos para la presión arterial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El</a:t>
            </a:r>
            <a:r>
              <a:rPr lang="es-CO" sz="1800" dirty="0" smtClean="0">
                <a:solidFill>
                  <a:schemeClr val="tx1"/>
                </a:solidFill>
              </a:rPr>
              <a:t> tratamiento de la hipertensión puede hacerse mediante dos vías, por un lado la adquisición de hábitos de vida saludables, y por otro lado mediante fármacos</a:t>
            </a:r>
            <a:r>
              <a:rPr lang="es-CO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s-CO" sz="1800" dirty="0" smtClean="0">
                <a:solidFill>
                  <a:schemeClr val="tx1"/>
                </a:solidFill>
              </a:rPr>
              <a:t>Seguir una dieta saludable con menos sal, ejercitarse regularmente y tomar medicamentos puede ayudar a bajar la presión arterial </a:t>
            </a:r>
          </a:p>
          <a:p>
            <a:pPr>
              <a:buNone/>
            </a:pPr>
            <a:endParaRPr lang="es-CO" sz="1800" dirty="0">
              <a:solidFill>
                <a:schemeClr val="tx1"/>
              </a:solidFill>
            </a:endParaRPr>
          </a:p>
        </p:txBody>
      </p:sp>
      <p:pic>
        <p:nvPicPr>
          <p:cNvPr id="5" name="4 Marcador de contenido" descr="diagnostico-hipertension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708920"/>
            <a:ext cx="4320479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Remedios caseros para la presión arterial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O" sz="1200" b="1" dirty="0" smtClean="0">
                <a:solidFill>
                  <a:schemeClr val="tx1"/>
                </a:solidFill>
              </a:rPr>
              <a:t>1 Licuado de perejil y limón</a:t>
            </a:r>
            <a:endParaRPr lang="es-CO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CO" sz="1200" dirty="0" smtClean="0">
                <a:solidFill>
                  <a:schemeClr val="tx1"/>
                </a:solidFill>
              </a:rPr>
              <a:t>Licúe el limón entero con todo y cáscara y el perejil. Tómese un vasito en ayunas. El perejil y el limón son diuréticos naturales.</a:t>
            </a:r>
          </a:p>
          <a:p>
            <a:pPr>
              <a:buNone/>
            </a:pPr>
            <a:r>
              <a:rPr lang="es-CO" sz="1200" dirty="0" smtClean="0">
                <a:solidFill>
                  <a:schemeClr val="tx1"/>
                </a:solidFill>
              </a:rPr>
              <a:t>Los diuréticos son sustancias que ayudan a </a:t>
            </a:r>
            <a:r>
              <a:rPr lang="es-CO" sz="1200" b="1" dirty="0" smtClean="0"/>
              <a:t>eliminar líquidos retenidos</a:t>
            </a:r>
            <a:r>
              <a:rPr lang="es-CO" sz="1200" dirty="0" smtClean="0"/>
              <a:t> </a:t>
            </a:r>
            <a:r>
              <a:rPr lang="es-CO" sz="1200" dirty="0" smtClean="0">
                <a:solidFill>
                  <a:schemeClr val="tx1"/>
                </a:solidFill>
              </a:rPr>
              <a:t>que muchas veces causan la presión alta. Otra manera de beneficiarse del limón es exprimir el jugo de limón en una taza de agua tibia y tomarlo en ayunas</a:t>
            </a:r>
            <a:r>
              <a:rPr lang="es-CO" sz="12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s-CO" sz="1200" dirty="0" smtClean="0">
              <a:solidFill>
                <a:schemeClr val="tx1"/>
              </a:solidFill>
            </a:endParaRPr>
          </a:p>
          <a:p>
            <a:r>
              <a:rPr lang="es-CO" sz="1200" b="1" dirty="0" smtClean="0">
                <a:solidFill>
                  <a:schemeClr val="tx1"/>
                </a:solidFill>
              </a:rPr>
              <a:t>2 Licuado de apio </a:t>
            </a:r>
          </a:p>
          <a:p>
            <a:pPr>
              <a:buNone/>
            </a:pPr>
            <a:r>
              <a:rPr lang="es-CO" sz="1200" dirty="0" smtClean="0">
                <a:solidFill>
                  <a:schemeClr val="tx1"/>
                </a:solidFill>
              </a:rPr>
              <a:t>Inclúyalo </a:t>
            </a:r>
            <a:r>
              <a:rPr lang="es-CO" sz="1200" dirty="0" smtClean="0">
                <a:solidFill>
                  <a:schemeClr val="tx1"/>
                </a:solidFill>
              </a:rPr>
              <a:t>en su dieta diaria. El apio también es un </a:t>
            </a:r>
            <a:r>
              <a:rPr lang="es-CO" sz="1200" b="1" dirty="0" smtClean="0"/>
              <a:t>diurético natural</a:t>
            </a:r>
            <a:r>
              <a:rPr lang="es-CO" sz="1200" dirty="0" smtClean="0"/>
              <a:t> </a:t>
            </a:r>
            <a:r>
              <a:rPr lang="es-CO" sz="1200" dirty="0" smtClean="0">
                <a:solidFill>
                  <a:schemeClr val="tx1"/>
                </a:solidFill>
              </a:rPr>
              <a:t>por lo que unos trozos de apio en sus ensaladas le ayudarán a</a:t>
            </a:r>
            <a:r>
              <a:rPr lang="es-CO" sz="1200" dirty="0" smtClean="0"/>
              <a:t> </a:t>
            </a:r>
            <a:r>
              <a:rPr lang="es-CO" sz="1200" b="1" dirty="0" smtClean="0"/>
              <a:t>tener la presión arterial bajo control</a:t>
            </a:r>
            <a:r>
              <a:rPr lang="es-CO" sz="1200" dirty="0" smtClean="0"/>
              <a:t>. </a:t>
            </a:r>
          </a:p>
          <a:p>
            <a:pPr>
              <a:buNone/>
            </a:pPr>
            <a:endParaRPr lang="es-CO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CO" dirty="0"/>
          </a:p>
        </p:txBody>
      </p:sp>
      <p:pic>
        <p:nvPicPr>
          <p:cNvPr id="5" name="4 Marcador de contenido" descr="Resultado de imagen para licuado perejil y limon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para bajar la presion alta con api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2356015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Clínicos para la presión arterial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CO" sz="1600" dirty="0" smtClean="0">
                <a:solidFill>
                  <a:schemeClr val="tx1"/>
                </a:solidFill>
              </a:rPr>
              <a:t>Se revisa los aspectos clínicos básicos de la hipertensión arterial (HTA). Se detalla la definición actualizada de la HTA y su clasificación, el propósito principal del diagnóstico, la correcta medición de la presión arterial (PA) y causas identificables de HTA, la evaluación clínica y de laboratorio. Se enumera los factores de riesgo vascular y daño de órgano blanco, así como la importancia del sobrepeso/obesidad y errores comunes de concepto sobre la HTA. Palabras clave: Hipertensión, clasificación, diagnóstico; presión sanguínea; diagnóstico clínico</a:t>
            </a:r>
          </a:p>
          <a:p>
            <a:pPr>
              <a:buNone/>
            </a:pPr>
            <a:endParaRPr lang="es-CO" sz="1600" dirty="0"/>
          </a:p>
        </p:txBody>
      </p:sp>
      <p:pic>
        <p:nvPicPr>
          <p:cNvPr id="5" name="4 Marcador de contenido" descr="Resultado de imagen para clinicos de la hipertension arterial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852936"/>
            <a:ext cx="4104455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800</Words>
  <Application>Microsoft Office PowerPoint</Application>
  <PresentationFormat>Presentación en pantalla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Forma de onda</vt:lpstr>
      <vt:lpstr>La Presión Arterial </vt:lpstr>
      <vt:lpstr>¿Que es la presión arterial?</vt:lpstr>
      <vt:lpstr>Historia de la presión arterial </vt:lpstr>
      <vt:lpstr>¿Cómo se causa la presión arterial?</vt:lpstr>
      <vt:lpstr>¿Cuáles son las causas de la presión arterial?</vt:lpstr>
      <vt:lpstr>¿Cómo prevenir la presión arterial?</vt:lpstr>
      <vt:lpstr>Tratamientos para la presión arterial </vt:lpstr>
      <vt:lpstr>Remedios caseros para la presión arterial </vt:lpstr>
      <vt:lpstr>Clínicos para la presión arterial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usuario</cp:lastModifiedBy>
  <cp:revision>8</cp:revision>
  <dcterms:created xsi:type="dcterms:W3CDTF">2017-10-30T12:39:29Z</dcterms:created>
  <dcterms:modified xsi:type="dcterms:W3CDTF">2017-10-30T20:14:50Z</dcterms:modified>
</cp:coreProperties>
</file>