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873B2-5D41-4E28-B27B-1245C252BE8B}" type="datetimeFigureOut">
              <a:rPr lang="es-CO" smtClean="0"/>
              <a:t>20/10/2017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6F71F-CA07-48FC-A908-ACBF7B6BD59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246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6F71F-CA07-48FC-A908-ACBF7B6BD591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7660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E9F3FDF-2F95-4011-975C-D87252AF3C22}" type="datetimeFigureOut">
              <a:rPr lang="es-CO" smtClean="0"/>
              <a:t>20/10/2017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84868-D019-4381-92CB-46D446C12E3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3FDF-2F95-4011-975C-D87252AF3C22}" type="datetimeFigureOut">
              <a:rPr lang="es-CO" smtClean="0"/>
              <a:t>20/10/2017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84868-D019-4381-92CB-46D446C12E3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3FDF-2F95-4011-975C-D87252AF3C22}" type="datetimeFigureOut">
              <a:rPr lang="es-CO" smtClean="0"/>
              <a:t>20/10/2017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84868-D019-4381-92CB-46D446C12E3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3FDF-2F95-4011-975C-D87252AF3C22}" type="datetimeFigureOut">
              <a:rPr lang="es-CO" smtClean="0"/>
              <a:t>20/10/2017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84868-D019-4381-92CB-46D446C12E38}" type="slidenum">
              <a:rPr lang="es-CO" smtClean="0"/>
              <a:t>‹Nº›</a:t>
            </a:fld>
            <a:endParaRPr lang="es-CO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3FDF-2F95-4011-975C-D87252AF3C22}" type="datetimeFigureOut">
              <a:rPr lang="es-CO" smtClean="0"/>
              <a:t>20/10/2017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84868-D019-4381-92CB-46D446C12E38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3FDF-2F95-4011-975C-D87252AF3C22}" type="datetimeFigureOut">
              <a:rPr lang="es-CO" smtClean="0"/>
              <a:t>20/10/2017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84868-D019-4381-92CB-46D446C12E38}" type="slidenum">
              <a:rPr lang="es-CO" smtClean="0"/>
              <a:t>‹Nº›</a:t>
            </a:fld>
            <a:endParaRPr lang="es-CO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3FDF-2F95-4011-975C-D87252AF3C22}" type="datetimeFigureOut">
              <a:rPr lang="es-CO" smtClean="0"/>
              <a:t>20/10/2017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84868-D019-4381-92CB-46D446C12E3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3FDF-2F95-4011-975C-D87252AF3C22}" type="datetimeFigureOut">
              <a:rPr lang="es-CO" smtClean="0"/>
              <a:t>20/10/2017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84868-D019-4381-92CB-46D446C12E38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3FDF-2F95-4011-975C-D87252AF3C22}" type="datetimeFigureOut">
              <a:rPr lang="es-CO" smtClean="0"/>
              <a:t>20/10/2017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84868-D019-4381-92CB-46D446C12E3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3FDF-2F95-4011-975C-D87252AF3C22}" type="datetimeFigureOut">
              <a:rPr lang="es-CO" smtClean="0"/>
              <a:t>20/10/2017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84868-D019-4381-92CB-46D446C12E38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3FDF-2F95-4011-975C-D87252AF3C22}" type="datetimeFigureOut">
              <a:rPr lang="es-CO" smtClean="0"/>
              <a:t>20/10/2017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84868-D019-4381-92CB-46D446C12E3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E9F3FDF-2F95-4011-975C-D87252AF3C22}" type="datetimeFigureOut">
              <a:rPr lang="es-CO" smtClean="0"/>
              <a:t>20/10/2017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6384868-D019-4381-92CB-46D446C12E38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>
                <a:latin typeface="AR ADGothicJP Medium" pitchFamily="49" charset="-128"/>
                <a:ea typeface="AR ADGothicJP Medium" pitchFamily="49" charset="-128"/>
              </a:rPr>
              <a:t>ARTRITIS REUMATOIDEA</a:t>
            </a:r>
            <a:endParaRPr lang="es-CO" dirty="0">
              <a:latin typeface="AR ADGothicJP Medium" pitchFamily="49" charset="-128"/>
              <a:ea typeface="AR ADGothicJP Medium" pitchFamily="49" charset="-128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CO" dirty="0" smtClean="0"/>
              <a:t>NATALIA ARBELAEZ GIRALDO</a:t>
            </a:r>
          </a:p>
          <a:p>
            <a:r>
              <a:rPr lang="es-C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118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06742"/>
            <a:ext cx="6624736" cy="446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837456"/>
          </a:xfrm>
        </p:spPr>
        <p:txBody>
          <a:bodyPr>
            <a:normAutofit fontScale="90000"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¿Qué es la artritis reumatoide?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71600" y="2132856"/>
            <a:ext cx="6400800" cy="3600400"/>
          </a:xfrm>
        </p:spPr>
        <p:txBody>
          <a:bodyPr>
            <a:noAutofit/>
          </a:bodyPr>
          <a:lstStyle/>
          <a:p>
            <a:pPr algn="just"/>
            <a:r>
              <a:rPr lang="es-CO" b="1" dirty="0">
                <a:solidFill>
                  <a:schemeClr val="bg1"/>
                </a:solidFill>
              </a:rPr>
              <a:t>La artritis reumatoide (AR) es una enfermedad inflamatoria crónica, de naturaleza autoinmune, caracterizada por la afectación simétrica de múltiples articulaciones y la presentación de diversos síntomas generales inespecíficos y manifestaciones </a:t>
            </a:r>
            <a:r>
              <a:rPr lang="es-CO" b="1" dirty="0" smtClean="0">
                <a:solidFill>
                  <a:schemeClr val="bg1"/>
                </a:solidFill>
              </a:rPr>
              <a:t>extra articulares. </a:t>
            </a:r>
            <a:r>
              <a:rPr lang="es-CO" b="1" dirty="0">
                <a:solidFill>
                  <a:schemeClr val="bg1"/>
                </a:solidFill>
              </a:rPr>
              <a:t>Librada a su evolución natural y en ausencia de tratamiento adecuado, la enfermedad puede causar, en fases avanzadas, importantes limitaciones físicas, así como un marcado deterioro de la calidad de vida.</a:t>
            </a:r>
          </a:p>
        </p:txBody>
      </p:sp>
    </p:spTree>
    <p:extLst>
      <p:ext uri="{BB962C8B-B14F-4D97-AF65-F5344CB8AC3E}">
        <p14:creationId xmlns:p14="http://schemas.microsoft.com/office/powerpoint/2010/main" val="250506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124744"/>
            <a:ext cx="6400800" cy="576064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¿a quien le afecta?</a:t>
            </a:r>
            <a:endParaRPr lang="es-CO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371600" y="1844824"/>
            <a:ext cx="6400800" cy="3641577"/>
          </a:xfrm>
        </p:spPr>
        <p:txBody>
          <a:bodyPr>
            <a:noAutofit/>
          </a:bodyPr>
          <a:lstStyle/>
          <a:p>
            <a:pPr algn="just"/>
            <a:r>
              <a:rPr lang="es-CO" b="1" dirty="0"/>
              <a:t>La artritis reumatoide (AR) es una enfermedad relativamente frecuente. Según datos estadísticos globales, afecta a entre el 0,3 y el 1% de la población, lo que significa que actualmente habría en todo el planeta entre 100 y 200 millones de personas que padecen este trastorno</a:t>
            </a:r>
            <a:r>
              <a:rPr lang="es-CO" b="1" dirty="0" smtClean="0"/>
              <a:t>.</a:t>
            </a:r>
            <a:endParaRPr lang="es-CO" b="1" dirty="0"/>
          </a:p>
          <a:p>
            <a:pPr indent="0" algn="just">
              <a:buNone/>
            </a:pPr>
            <a:r>
              <a:rPr lang="es-CO" b="1" dirty="0"/>
              <a:t>En España, según las encuestas epidemiológicas más actuales, la AR afecta aproximadamente al 0,5% de la población adulta, con lo cual habría, en total, más de 200.000 afectados. Cada año se diagnostican unos 10.000-20.000 nuevos casos.</a:t>
            </a:r>
          </a:p>
        </p:txBody>
      </p:sp>
    </p:spTree>
    <p:extLst>
      <p:ext uri="{BB962C8B-B14F-4D97-AF65-F5344CB8AC3E}">
        <p14:creationId xmlns:p14="http://schemas.microsoft.com/office/powerpoint/2010/main" val="179431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63002"/>
            <a:ext cx="6408711" cy="459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836712"/>
            <a:ext cx="6400800" cy="720080"/>
          </a:xfrm>
        </p:spPr>
        <p:txBody>
          <a:bodyPr>
            <a:normAutofit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causas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71600" y="1340768"/>
            <a:ext cx="6400800" cy="4464495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s-CO" b="1" dirty="0">
                <a:solidFill>
                  <a:schemeClr val="bg1"/>
                </a:solidFill>
              </a:rPr>
              <a:t>Aún no se conocen en profundidad las causas de la AR. Lo que sí se sabe es que se trata de un trastorno autoinmune y que en su origen intervienen causas o factores genéticos, así como causas o factores no </a:t>
            </a:r>
            <a:r>
              <a:rPr lang="es-CO" b="1" dirty="0" smtClean="0">
                <a:solidFill>
                  <a:schemeClr val="bg1"/>
                </a:solidFill>
              </a:rPr>
              <a:t>genéticos.</a:t>
            </a:r>
          </a:p>
          <a:p>
            <a:pPr indent="0">
              <a:buNone/>
            </a:pPr>
            <a:r>
              <a:rPr lang="es-CO" b="1" dirty="0" smtClean="0">
                <a:solidFill>
                  <a:schemeClr val="bg1"/>
                </a:solidFill>
              </a:rPr>
              <a:t>-Factores </a:t>
            </a:r>
            <a:r>
              <a:rPr lang="es-CO" b="1" dirty="0">
                <a:solidFill>
                  <a:schemeClr val="bg1"/>
                </a:solidFill>
              </a:rPr>
              <a:t>genéticos</a:t>
            </a:r>
            <a:r>
              <a:rPr lang="es-CO" b="1" dirty="0" smtClean="0">
                <a:solidFill>
                  <a:schemeClr val="bg1"/>
                </a:solidFill>
              </a:rPr>
              <a:t>.                             -Antecedentes de AR en la familia   </a:t>
            </a:r>
          </a:p>
          <a:p>
            <a:pPr indent="0">
              <a:buNone/>
            </a:pPr>
            <a:r>
              <a:rPr lang="es-CO" b="1" dirty="0" smtClean="0">
                <a:solidFill>
                  <a:schemeClr val="bg1"/>
                </a:solidFill>
              </a:rPr>
              <a:t>-Factores no genéticos                        -Infecciones</a:t>
            </a:r>
          </a:p>
          <a:p>
            <a:pPr indent="0">
              <a:buNone/>
            </a:pPr>
            <a:r>
              <a:rPr lang="es-CO" b="1" dirty="0" smtClean="0">
                <a:solidFill>
                  <a:schemeClr val="bg1"/>
                </a:solidFill>
              </a:rPr>
              <a:t>-Hormona femeninas                          -Tabaquismo y estrés    </a:t>
            </a:r>
          </a:p>
          <a:p>
            <a:pPr indent="0">
              <a:buNone/>
            </a:pPr>
            <a:r>
              <a:rPr lang="es-CO" b="1" dirty="0" smtClean="0">
                <a:solidFill>
                  <a:schemeClr val="bg1"/>
                </a:solidFill>
              </a:rPr>
              <a:t>-Obesidad y tipo de alimentación        -Otros posibles factores causales</a:t>
            </a:r>
            <a:endParaRPr lang="es-CO" b="1" dirty="0">
              <a:solidFill>
                <a:schemeClr val="bg1"/>
              </a:solidFill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3923928" y="450912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47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980728"/>
            <a:ext cx="6400800" cy="720080"/>
          </a:xfrm>
        </p:spPr>
        <p:txBody>
          <a:bodyPr/>
          <a:lstStyle/>
          <a:p>
            <a:r>
              <a:rPr lang="es-CO" dirty="0" smtClean="0"/>
              <a:t>síntomas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56" y="1628800"/>
            <a:ext cx="6400800" cy="4073625"/>
          </a:xfrm>
        </p:spPr>
        <p:txBody>
          <a:bodyPr>
            <a:noAutofit/>
          </a:bodyPr>
          <a:lstStyle/>
          <a:p>
            <a:pPr algn="just"/>
            <a:r>
              <a:rPr lang="es-CO" sz="1600" b="1" dirty="0"/>
              <a:t>Los síntomas de artritis reumatoide pueden variar de leve a grave e incluyen</a:t>
            </a:r>
            <a:r>
              <a:rPr lang="es-CO" sz="1600" b="1" dirty="0" smtClean="0"/>
              <a:t>:     -articulaciones </a:t>
            </a:r>
            <a:r>
              <a:rPr lang="es-CO" sz="1600" b="1" dirty="0"/>
              <a:t>sensibles, calientes e </a:t>
            </a:r>
            <a:r>
              <a:rPr lang="es-CO" sz="1600" b="1" dirty="0" smtClean="0"/>
              <a:t>hinchadas      -hinchazón </a:t>
            </a:r>
            <a:r>
              <a:rPr lang="es-CO" sz="1600" b="1" dirty="0"/>
              <a:t>de las articulaciones en ambos lados del cuerpo, como en la muñeca derecha y en la </a:t>
            </a:r>
            <a:r>
              <a:rPr lang="es-CO" sz="1600" b="1" dirty="0" smtClean="0"/>
              <a:t>izquierda     -hinchazón </a:t>
            </a:r>
            <a:r>
              <a:rPr lang="es-CO" sz="1600" b="1" dirty="0"/>
              <a:t>de las articulaciones con frecuencia en las articulaciones de la muñeca y los dedos más cercanos a la </a:t>
            </a:r>
            <a:r>
              <a:rPr lang="es-CO" sz="1600" b="1" dirty="0" smtClean="0"/>
              <a:t>mano      -a </a:t>
            </a:r>
            <a:r>
              <a:rPr lang="es-CO" sz="1600" b="1" dirty="0"/>
              <a:t>veces hinchazón en otras articulaciones, incluyendo el cuello, los hombros, los codos, las caderas, las rodillas, los tobillos y los pies</a:t>
            </a:r>
          </a:p>
          <a:p>
            <a:pPr indent="0" algn="just">
              <a:buNone/>
            </a:pPr>
            <a:r>
              <a:rPr lang="es-CO" sz="1600" b="1" dirty="0" smtClean="0"/>
              <a:t>-cansancio </a:t>
            </a:r>
            <a:r>
              <a:rPr lang="es-CO" sz="1600" b="1" dirty="0"/>
              <a:t>y poca </a:t>
            </a:r>
            <a:r>
              <a:rPr lang="es-CO" sz="1600" b="1" dirty="0" smtClean="0"/>
              <a:t>energía     -fiebre  -dolor </a:t>
            </a:r>
            <a:r>
              <a:rPr lang="es-CO" sz="1600" b="1" dirty="0"/>
              <a:t>y rigidez que dura más de 30 minutos por la mañana o después de un largo </a:t>
            </a:r>
            <a:r>
              <a:rPr lang="es-CO" sz="1600" b="1" dirty="0" smtClean="0"/>
              <a:t>descanso.     -síntomas </a:t>
            </a:r>
            <a:r>
              <a:rPr lang="es-CO" sz="1600" b="1" dirty="0"/>
              <a:t>que duran muchos años.</a:t>
            </a:r>
          </a:p>
        </p:txBody>
      </p:sp>
    </p:spTree>
    <p:extLst>
      <p:ext uri="{BB962C8B-B14F-4D97-AF65-F5344CB8AC3E}">
        <p14:creationId xmlns:p14="http://schemas.microsoft.com/office/powerpoint/2010/main" val="238069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658873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1052736"/>
            <a:ext cx="6400800" cy="685800"/>
          </a:xfrm>
        </p:spPr>
        <p:txBody>
          <a:bodyPr/>
          <a:lstStyle/>
          <a:p>
            <a:r>
              <a:rPr lang="es-CO" dirty="0" smtClean="0"/>
              <a:t>Como se trata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772816"/>
            <a:ext cx="6400800" cy="3048001"/>
          </a:xfrm>
        </p:spPr>
        <p:txBody>
          <a:bodyPr>
            <a:noAutofit/>
          </a:bodyPr>
          <a:lstStyle/>
          <a:p>
            <a:pPr algn="just"/>
            <a:r>
              <a:rPr lang="es-CO" sz="1600" b="1" dirty="0"/>
              <a:t>Los médicos tienen varias opciones de tratamiento para esta enfermedad. El tratamiento puede incluir</a:t>
            </a:r>
            <a:r>
              <a:rPr lang="es-CO" sz="1600" b="1" dirty="0" smtClean="0"/>
              <a:t>:</a:t>
            </a:r>
            <a:endParaRPr lang="es-CO" sz="1600" b="1" dirty="0"/>
          </a:p>
          <a:p>
            <a:pPr indent="0" algn="just">
              <a:buNone/>
            </a:pPr>
            <a:r>
              <a:rPr lang="es-CO" sz="1600" b="1" dirty="0" smtClean="0"/>
              <a:t>-Medicamentos                                                 -cirugía</a:t>
            </a:r>
            <a:endParaRPr lang="es-CO" sz="1600" b="1" dirty="0"/>
          </a:p>
          <a:p>
            <a:pPr indent="0" algn="just">
              <a:buNone/>
            </a:pPr>
            <a:r>
              <a:rPr lang="es-CO" sz="1600" b="1" dirty="0" smtClean="0"/>
              <a:t>-visitas </a:t>
            </a:r>
            <a:r>
              <a:rPr lang="es-CO" sz="1600" b="1" dirty="0"/>
              <a:t>al médico de manera </a:t>
            </a:r>
            <a:r>
              <a:rPr lang="es-CO" sz="1600" b="1" dirty="0" smtClean="0"/>
              <a:t>regular              -terapias complementarias.</a:t>
            </a:r>
          </a:p>
          <a:p>
            <a:pPr marL="285750" indent="-285750" algn="just"/>
            <a:r>
              <a:rPr lang="es-CO" sz="1600" b="1" dirty="0" smtClean="0"/>
              <a:t>Las </a:t>
            </a:r>
            <a:r>
              <a:rPr lang="es-CO" sz="1600" b="1" dirty="0"/>
              <a:t>metas del tratamiento son:</a:t>
            </a:r>
          </a:p>
          <a:p>
            <a:pPr indent="0" algn="just">
              <a:buNone/>
            </a:pPr>
            <a:r>
              <a:rPr lang="es-CO" sz="1600" b="1" dirty="0" smtClean="0"/>
              <a:t>-eliminar </a:t>
            </a:r>
            <a:r>
              <a:rPr lang="es-CO" sz="1600" b="1" dirty="0"/>
              <a:t>el </a:t>
            </a:r>
            <a:r>
              <a:rPr lang="es-CO" sz="1600" b="1" dirty="0" smtClean="0"/>
              <a:t>dolor                                               -reducir </a:t>
            </a:r>
            <a:r>
              <a:rPr lang="es-CO" sz="1600" b="1" dirty="0"/>
              <a:t>la hinchazón</a:t>
            </a:r>
          </a:p>
          <a:p>
            <a:pPr indent="0" algn="just">
              <a:buNone/>
            </a:pPr>
            <a:r>
              <a:rPr lang="es-CO" sz="1600" b="1" dirty="0" smtClean="0"/>
              <a:t>-reducir </a:t>
            </a:r>
            <a:r>
              <a:rPr lang="es-CO" sz="1600" b="1" dirty="0"/>
              <a:t>o detener el daño a la </a:t>
            </a:r>
            <a:r>
              <a:rPr lang="es-CO" sz="1600" b="1" dirty="0" smtClean="0"/>
              <a:t>articulación</a:t>
            </a:r>
          </a:p>
          <a:p>
            <a:pPr indent="0" algn="just">
              <a:buNone/>
            </a:pPr>
            <a:r>
              <a:rPr lang="es-CO" sz="1600" b="1" dirty="0" smtClean="0"/>
              <a:t> -ayudar </a:t>
            </a:r>
            <a:r>
              <a:rPr lang="es-CO" sz="1600" b="1" dirty="0"/>
              <a:t>a las personas a sentirse mejor</a:t>
            </a:r>
          </a:p>
          <a:p>
            <a:pPr indent="0" algn="just">
              <a:buNone/>
            </a:pPr>
            <a:r>
              <a:rPr lang="es-CO" sz="1600" b="1" dirty="0" smtClean="0"/>
              <a:t>-ayudar </a:t>
            </a:r>
            <a:r>
              <a:rPr lang="es-CO" sz="1600" b="1" dirty="0"/>
              <a:t>a las personas a mantenerse activas.</a:t>
            </a:r>
          </a:p>
        </p:txBody>
      </p:sp>
    </p:spTree>
    <p:extLst>
      <p:ext uri="{BB962C8B-B14F-4D97-AF65-F5344CB8AC3E}">
        <p14:creationId xmlns:p14="http://schemas.microsoft.com/office/powerpoint/2010/main" val="379733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138" y="1052737"/>
            <a:ext cx="6439230" cy="450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908720"/>
            <a:ext cx="6400800" cy="685800"/>
          </a:xfrm>
        </p:spPr>
        <p:txBody>
          <a:bodyPr/>
          <a:lstStyle/>
          <a:p>
            <a:r>
              <a:rPr lang="es-CO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medicamentos</a:t>
            </a:r>
            <a:endParaRPr lang="es-CO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1556792"/>
            <a:ext cx="6400800" cy="3048001"/>
          </a:xfrm>
        </p:spPr>
        <p:txBody>
          <a:bodyPr>
            <a:noAutofit/>
          </a:bodyPr>
          <a:lstStyle/>
          <a:p>
            <a:pPr algn="just"/>
            <a:r>
              <a:rPr lang="es-CO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 mayoría de las personas que tienen artritis reumatoide toman medicamentos. Estos pueden usarse para aliviar el dolor, reducir la hinchazón y para evitar que la enfermedad empeore. Lo que el médico le recete depende de:</a:t>
            </a:r>
          </a:p>
          <a:p>
            <a:pPr indent="0" algn="just">
              <a:buNone/>
            </a:pPr>
            <a:r>
              <a:rPr lang="es-CO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-su </a:t>
            </a:r>
            <a:r>
              <a:rPr lang="es-CO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salud </a:t>
            </a:r>
            <a:r>
              <a:rPr lang="es-CO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general             -la </a:t>
            </a:r>
            <a:r>
              <a:rPr lang="es-CO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gravedad de su artritis reumatoide</a:t>
            </a:r>
          </a:p>
          <a:p>
            <a:pPr indent="0" algn="just">
              <a:buNone/>
            </a:pPr>
            <a:r>
              <a:rPr lang="es-CO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-la </a:t>
            </a:r>
            <a:r>
              <a:rPr lang="es-CO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posibilidad de que la enfermedad evolucione a una forma más grave de artritis reumatoide</a:t>
            </a:r>
          </a:p>
          <a:p>
            <a:pPr indent="0" algn="just">
              <a:buNone/>
            </a:pPr>
            <a:r>
              <a:rPr lang="es-CO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-el </a:t>
            </a:r>
            <a:r>
              <a:rPr lang="es-CO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tiempo que deberá tomar el </a:t>
            </a:r>
            <a:r>
              <a:rPr lang="es-CO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medicamento    -la </a:t>
            </a:r>
            <a:r>
              <a:rPr lang="es-CO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eficacia del </a:t>
            </a:r>
            <a:r>
              <a:rPr lang="es-CO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medicamento                      -los </a:t>
            </a:r>
            <a:r>
              <a:rPr lang="es-CO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posibles efectos secundarios</a:t>
            </a:r>
            <a:r>
              <a:rPr lang="es-CO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5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1268760"/>
            <a:ext cx="6400800" cy="685800"/>
          </a:xfrm>
        </p:spPr>
        <p:txBody>
          <a:bodyPr/>
          <a:lstStyle/>
          <a:p>
            <a:r>
              <a:rPr lang="es-CO" dirty="0" smtClean="0"/>
              <a:t>Como adaptarse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2492896"/>
            <a:ext cx="6400800" cy="3048001"/>
          </a:xfrm>
        </p:spPr>
        <p:txBody>
          <a:bodyPr>
            <a:normAutofit/>
          </a:bodyPr>
          <a:lstStyle/>
          <a:p>
            <a:pPr marL="285750" indent="-285750" algn="just"/>
            <a:r>
              <a:rPr lang="es-CO" b="1" dirty="0" smtClean="0"/>
              <a:t>Aun </a:t>
            </a:r>
            <a:r>
              <a:rPr lang="es-CO" b="1" dirty="0"/>
              <a:t>si tiene artritis reumatoide, puede llevar una vida </a:t>
            </a:r>
            <a:r>
              <a:rPr lang="es-CO" b="1" dirty="0" smtClean="0"/>
              <a:t>plena y activa</a:t>
            </a:r>
            <a:r>
              <a:rPr lang="es-CO" b="1" dirty="0"/>
              <a:t>. Además de consultar con su médico y terapeutas con regularidad, también puede hacer las siguientes cosas para ayudar a reducir sus síntomas</a:t>
            </a:r>
            <a:r>
              <a:rPr lang="es-CO" b="1" dirty="0" smtClean="0"/>
              <a:t>.</a:t>
            </a:r>
            <a:endParaRPr lang="es-CO" b="1" dirty="0"/>
          </a:p>
          <a:p>
            <a:pPr indent="0" algn="just">
              <a:buNone/>
            </a:pPr>
            <a:r>
              <a:rPr lang="es-CO" b="1" dirty="0" smtClean="0"/>
              <a:t>-Cuide </a:t>
            </a:r>
            <a:r>
              <a:rPr lang="es-CO" b="1" dirty="0"/>
              <a:t>las </a:t>
            </a:r>
            <a:r>
              <a:rPr lang="es-CO" b="1" dirty="0" smtClean="0"/>
              <a:t>articulaciones      -Descanse</a:t>
            </a:r>
          </a:p>
          <a:p>
            <a:pPr indent="0" algn="just">
              <a:buNone/>
            </a:pPr>
            <a:r>
              <a:rPr lang="es-CO" b="1" dirty="0" smtClean="0"/>
              <a:t>-Reduzca el estrés                  -Siga un alimentación saludable 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129156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86</TotalTime>
  <Words>612</Words>
  <Application>Microsoft Office PowerPoint</Application>
  <PresentationFormat>Presentación en pantalla (4:3)</PresentationFormat>
  <Paragraphs>36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Alta costura</vt:lpstr>
      <vt:lpstr>ARTRITIS REUMATOIDEA</vt:lpstr>
      <vt:lpstr>¿Qué es la artritis reumatoide?</vt:lpstr>
      <vt:lpstr>¿a quien le afecta?</vt:lpstr>
      <vt:lpstr>causas</vt:lpstr>
      <vt:lpstr>síntomas</vt:lpstr>
      <vt:lpstr>Como se trata</vt:lpstr>
      <vt:lpstr>medicamentos</vt:lpstr>
      <vt:lpstr>Como adaptarse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COMPAQ</dc:creator>
  <cp:lastModifiedBy>COMPAQ</cp:lastModifiedBy>
  <cp:revision>8</cp:revision>
  <dcterms:created xsi:type="dcterms:W3CDTF">2017-10-17T02:21:35Z</dcterms:created>
  <dcterms:modified xsi:type="dcterms:W3CDTF">2017-10-20T22:44:53Z</dcterms:modified>
</cp:coreProperties>
</file>