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5"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249711"/>
    <a:srgbClr val="993300"/>
    <a:srgbClr val="9DB2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21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C2EEDCF-97A7-4E1A-8E35-B3766F04AC92}" type="datetimeFigureOut">
              <a:rPr lang="es-CO" smtClean="0"/>
              <a:t>28/10/2017</a:t>
            </a:fld>
            <a:endParaRPr lang="es-CO"/>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CO"/>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662CD42-2403-4107-95AC-C887AAF43CCD}" type="slidenum">
              <a:rPr lang="es-CO" smtClean="0"/>
              <a:t>‹Nº›</a:t>
            </a:fld>
            <a:endParaRPr lang="es-CO"/>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9C2EEDCF-97A7-4E1A-8E35-B3766F04AC92}" type="datetimeFigureOut">
              <a:rPr lang="es-CO" smtClean="0"/>
              <a:t>28/10/2017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662CD42-2403-4107-95AC-C887AAF43CCD}"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9C2EEDCF-97A7-4E1A-8E35-B3766F04AC92}" type="datetimeFigureOut">
              <a:rPr lang="es-CO" smtClean="0"/>
              <a:t>28/10/2017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662CD42-2403-4107-95AC-C887AAF43CCD}"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C2EEDCF-97A7-4E1A-8E35-B3766F04AC92}" type="datetimeFigureOut">
              <a:rPr lang="es-CO" smtClean="0"/>
              <a:t>28/10/2017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662CD42-2403-4107-95AC-C887AAF43CCD}"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C2EEDCF-97A7-4E1A-8E35-B3766F04AC92}" type="datetimeFigureOut">
              <a:rPr lang="es-CO" smtClean="0"/>
              <a:t>28/10/2017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662CD42-2403-4107-95AC-C887AAF43CCD}"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5" name="Date Placeholder 4"/>
          <p:cNvSpPr>
            <a:spLocks noGrp="1"/>
          </p:cNvSpPr>
          <p:nvPr>
            <p:ph type="dt" sz="half" idx="10"/>
          </p:nvPr>
        </p:nvSpPr>
        <p:spPr/>
        <p:txBody>
          <a:bodyPr/>
          <a:lstStyle/>
          <a:p>
            <a:fld id="{9C2EEDCF-97A7-4E1A-8E35-B3766F04AC92}" type="datetimeFigureOut">
              <a:rPr lang="es-CO" smtClean="0"/>
              <a:t>28/10/2017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662CD42-2403-4107-95AC-C887AAF43CCD}" type="slidenum">
              <a:rPr lang="es-CO" smtClean="0"/>
              <a:t>‹Nº›</a:t>
            </a:fld>
            <a:endParaRPr lang="es-CO"/>
          </a:p>
        </p:txBody>
      </p:sp>
      <p:sp>
        <p:nvSpPr>
          <p:cNvPr id="9" name="Content Placeholder 8"/>
          <p:cNvSpPr>
            <a:spLocks noGrp="1"/>
          </p:cNvSpPr>
          <p:nvPr>
            <p:ph sz="quarter" idx="13"/>
          </p:nvPr>
        </p:nvSpPr>
        <p:spPr>
          <a:xfrm>
            <a:off x="1042416" y="2313432"/>
            <a:ext cx="3419856" cy="349300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C2EEDCF-97A7-4E1A-8E35-B3766F04AC92}" type="datetimeFigureOut">
              <a:rPr lang="es-CO" smtClean="0"/>
              <a:t>28/10/2017</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2662CD42-2403-4107-95AC-C887AAF43CCD}"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9C2EEDCF-97A7-4E1A-8E35-B3766F04AC92}" type="datetimeFigureOut">
              <a:rPr lang="es-CO" smtClean="0"/>
              <a:t>28/10/2017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2662CD42-2403-4107-95AC-C887AAF43CCD}"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2EEDCF-97A7-4E1A-8E35-B3766F04AC92}" type="datetimeFigureOut">
              <a:rPr lang="es-CO" smtClean="0"/>
              <a:t>28/10/2017</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2662CD42-2403-4107-95AC-C887AAF43CCD}"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C2EEDCF-97A7-4E1A-8E35-B3766F04AC92}" type="datetimeFigureOut">
              <a:rPr lang="es-CO" smtClean="0"/>
              <a:t>28/10/2017</a:t>
            </a:fld>
            <a:endParaRPr lang="es-CO"/>
          </a:p>
        </p:txBody>
      </p:sp>
      <p:sp>
        <p:nvSpPr>
          <p:cNvPr id="7" name="Slide Number Placeholder 6"/>
          <p:cNvSpPr>
            <a:spLocks noGrp="1"/>
          </p:cNvSpPr>
          <p:nvPr>
            <p:ph type="sldNum" sz="quarter" idx="12"/>
          </p:nvPr>
        </p:nvSpPr>
        <p:spPr/>
        <p:txBody>
          <a:bodyPr/>
          <a:lstStyle/>
          <a:p>
            <a:fld id="{2662CD42-2403-4107-95AC-C887AAF43CCD}" type="slidenum">
              <a:rPr lang="es-CO" smtClean="0"/>
              <a:t>‹Nº›</a:t>
            </a:fld>
            <a:endParaRPr lang="es-CO"/>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O"/>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9C2EEDCF-97A7-4E1A-8E35-B3766F04AC92}" type="datetimeFigureOut">
              <a:rPr lang="es-CO" smtClean="0"/>
              <a:t>28/10/2017</a:t>
            </a:fld>
            <a:endParaRPr lang="es-CO"/>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O"/>
          </a:p>
        </p:txBody>
      </p:sp>
      <p:sp>
        <p:nvSpPr>
          <p:cNvPr id="7" name="Slide Number Placeholder 6"/>
          <p:cNvSpPr>
            <a:spLocks noGrp="1"/>
          </p:cNvSpPr>
          <p:nvPr>
            <p:ph type="sldNum" sz="quarter" idx="12"/>
          </p:nvPr>
        </p:nvSpPr>
        <p:spPr/>
        <p:txBody>
          <a:bodyPr/>
          <a:lstStyle/>
          <a:p>
            <a:fld id="{2662CD42-2403-4107-95AC-C887AAF43CCD}"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shade val="94000"/>
                <a:satMod val="114000"/>
                <a:lumMod val="96000"/>
              </a:schemeClr>
            </a:gs>
            <a:gs pos="62000">
              <a:schemeClr val="accent5"/>
            </a:gs>
            <a:gs pos="100000">
              <a:schemeClr val="bg2">
                <a:tint val="89000"/>
                <a:shade val="62000"/>
                <a:satMod val="110000"/>
                <a:lumMod val="72000"/>
              </a:schemeClr>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C2EEDCF-97A7-4E1A-8E35-B3766F04AC92}" type="datetimeFigureOut">
              <a:rPr lang="es-CO" smtClean="0"/>
              <a:t>28/10/2017</a:t>
            </a:fld>
            <a:endParaRPr lang="es-CO"/>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CO"/>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662CD42-2403-4107-95AC-C887AAF43CCD}"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043490" y="908720"/>
            <a:ext cx="7024744" cy="1261944"/>
          </a:xfrm>
          <a:solidFill>
            <a:srgbClr val="92D050"/>
          </a:solidFill>
        </p:spPr>
        <p:txBody>
          <a:bodyPr>
            <a:noAutofit/>
          </a:bodyPr>
          <a:lstStyle/>
          <a:p>
            <a:pPr algn="ctr"/>
            <a:r>
              <a:rPr lang="es-CO" sz="8800" dirty="0">
                <a:solidFill>
                  <a:schemeClr val="accent5"/>
                </a:solidFill>
                <a:latin typeface="Colonna MT" pitchFamily="82" charset="0"/>
                <a:cs typeface="Arabic Typesetting" pitchFamily="66" charset="-78"/>
              </a:rPr>
              <a:t>LUKAFE</a:t>
            </a:r>
          </a:p>
        </p:txBody>
      </p:sp>
      <p:sp>
        <p:nvSpPr>
          <p:cNvPr id="5" name="4 Marcador de contenido"/>
          <p:cNvSpPr>
            <a:spLocks noGrp="1"/>
          </p:cNvSpPr>
          <p:nvPr>
            <p:ph idx="1"/>
          </p:nvPr>
        </p:nvSpPr>
        <p:spPr>
          <a:xfrm>
            <a:off x="1115616" y="3140968"/>
            <a:ext cx="6777317" cy="2592289"/>
          </a:xfrm>
          <a:solidFill>
            <a:schemeClr val="accent5"/>
          </a:solidFill>
        </p:spPr>
        <p:txBody>
          <a:bodyPr>
            <a:normAutofit/>
          </a:bodyPr>
          <a:lstStyle/>
          <a:p>
            <a:pPr lvl="8">
              <a:buFont typeface="Wingdings" pitchFamily="2" charset="2"/>
              <a:buChar char="Ø"/>
            </a:pPr>
            <a:r>
              <a:rPr lang="es-CO" sz="2400" dirty="0">
                <a:solidFill>
                  <a:srgbClr val="92D050"/>
                </a:solidFill>
                <a:latin typeface="Colonna MT" pitchFamily="82" charset="0"/>
              </a:rPr>
              <a:t> Kevin Santiago Castrillón Méndez</a:t>
            </a:r>
          </a:p>
          <a:p>
            <a:pPr marL="1892808" lvl="8" indent="0">
              <a:buNone/>
            </a:pPr>
            <a:endParaRPr lang="es-CO" sz="2400" dirty="0">
              <a:solidFill>
                <a:srgbClr val="92D050"/>
              </a:solidFill>
              <a:latin typeface="Colonna MT" pitchFamily="82" charset="0"/>
            </a:endParaRPr>
          </a:p>
          <a:p>
            <a:pPr lvl="8">
              <a:buFont typeface="Wingdings" pitchFamily="2" charset="2"/>
              <a:buChar char="Ø"/>
            </a:pPr>
            <a:r>
              <a:rPr lang="es-CO" sz="2400" dirty="0">
                <a:solidFill>
                  <a:srgbClr val="92D050"/>
                </a:solidFill>
                <a:latin typeface="Colonna MT" pitchFamily="82" charset="0"/>
              </a:rPr>
              <a:t>9/B</a:t>
            </a:r>
          </a:p>
          <a:p>
            <a:pPr lvl="8">
              <a:buFont typeface="Wingdings" pitchFamily="2" charset="2"/>
              <a:buChar char="Ø"/>
            </a:pPr>
            <a:endParaRPr lang="es-CO" sz="2400" dirty="0">
              <a:solidFill>
                <a:srgbClr val="92D050"/>
              </a:solidFill>
              <a:latin typeface="Colonna MT" pitchFamily="82" charset="0"/>
            </a:endParaRPr>
          </a:p>
          <a:p>
            <a:pPr lvl="8">
              <a:buFont typeface="Wingdings" pitchFamily="2" charset="2"/>
              <a:buChar char="Ø"/>
            </a:pPr>
            <a:r>
              <a:rPr lang="es-CO" sz="2400" dirty="0">
                <a:solidFill>
                  <a:srgbClr val="92D050"/>
                </a:solidFill>
                <a:latin typeface="Colonna MT" pitchFamily="82" charset="0"/>
              </a:rPr>
              <a:t>2.017</a:t>
            </a:r>
          </a:p>
        </p:txBody>
      </p:sp>
    </p:spTree>
    <p:extLst>
      <p:ext uri="{BB962C8B-B14F-4D97-AF65-F5344CB8AC3E}">
        <p14:creationId xmlns:p14="http://schemas.microsoft.com/office/powerpoint/2010/main" val="3186596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par>
                          <p:cTn id="8" fill="hold">
                            <p:stCondLst>
                              <p:cond delay="2250"/>
                            </p:stCondLst>
                            <p:childTnLst>
                              <p:par>
                                <p:cTn id="9" presetID="21" presetClass="entr" presetSubtype="1"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heel(1)">
                                      <p:cBhvr>
                                        <p:cTn id="11" dur="500"/>
                                        <p:tgtEl>
                                          <p:spTgt spid="5">
                                            <p:txEl>
                                              <p:pRg st="0" end="0"/>
                                            </p:txEl>
                                          </p:spTgt>
                                        </p:tgtEl>
                                      </p:cBhvr>
                                    </p:animEffect>
                                  </p:childTnLst>
                                </p:cTn>
                              </p:par>
                            </p:childTnLst>
                          </p:cTn>
                        </p:par>
                        <p:par>
                          <p:cTn id="12" fill="hold">
                            <p:stCondLst>
                              <p:cond delay="2750"/>
                            </p:stCondLst>
                            <p:childTnLst>
                              <p:par>
                                <p:cTn id="13" presetID="21" presetClass="entr" presetSubtype="1" fill="hold"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heel(1)">
                                      <p:cBhvr>
                                        <p:cTn id="15" dur="500"/>
                                        <p:tgtEl>
                                          <p:spTgt spid="5">
                                            <p:txEl>
                                              <p:pRg st="2" end="2"/>
                                            </p:txEl>
                                          </p:spTgt>
                                        </p:tgtEl>
                                      </p:cBhvr>
                                    </p:animEffect>
                                  </p:childTnLst>
                                </p:cTn>
                              </p:par>
                            </p:childTnLst>
                          </p:cTn>
                        </p:par>
                        <p:par>
                          <p:cTn id="16" fill="hold">
                            <p:stCondLst>
                              <p:cond delay="3250"/>
                            </p:stCondLst>
                            <p:childTnLst>
                              <p:par>
                                <p:cTn id="17" presetID="21" presetClass="entr" presetSubtype="1" fill="hold" nodeType="after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wheel(1)">
                                      <p:cBhvr>
                                        <p:cTn id="19"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115616" y="1052736"/>
            <a:ext cx="7024744" cy="1143000"/>
          </a:xfrm>
          <a:solidFill>
            <a:srgbClr val="92D050"/>
          </a:solidFill>
        </p:spPr>
        <p:txBody>
          <a:bodyPr>
            <a:normAutofit/>
          </a:bodyPr>
          <a:lstStyle/>
          <a:p>
            <a:pPr algn="ctr"/>
            <a:r>
              <a:rPr lang="es-CO" sz="4800" dirty="0">
                <a:solidFill>
                  <a:schemeClr val="accent5"/>
                </a:solidFill>
                <a:latin typeface="Colonna MT" pitchFamily="82" charset="0"/>
              </a:rPr>
              <a:t>¿Qué es LUKAFE?                                                                                  </a:t>
            </a:r>
          </a:p>
        </p:txBody>
      </p:sp>
      <p:sp>
        <p:nvSpPr>
          <p:cNvPr id="5" name="4 Marcador de contenido"/>
          <p:cNvSpPr>
            <a:spLocks noGrp="1"/>
          </p:cNvSpPr>
          <p:nvPr>
            <p:ph sz="quarter" idx="13"/>
          </p:nvPr>
        </p:nvSpPr>
        <p:spPr>
          <a:xfrm>
            <a:off x="1042416" y="2204864"/>
            <a:ext cx="3601592" cy="3601576"/>
          </a:xfrm>
          <a:solidFill>
            <a:schemeClr val="accent5"/>
          </a:solidFill>
        </p:spPr>
        <p:txBody>
          <a:bodyPr>
            <a:normAutofit/>
          </a:bodyPr>
          <a:lstStyle/>
          <a:p>
            <a:pPr marL="68580" indent="0">
              <a:buNone/>
            </a:pPr>
            <a:r>
              <a:rPr lang="es-CO" sz="1800" dirty="0">
                <a:solidFill>
                  <a:srgbClr val="92D050"/>
                </a:solidFill>
                <a:latin typeface="Colonna MT" pitchFamily="82" charset="0"/>
              </a:rPr>
              <a:t>LUKAFE es una empresa colombiana de café tostado  y molido ofreciendo a los colombianos una taza con excelentes características de sabor y aroma en 4 variedades las cuales son:</a:t>
            </a:r>
          </a:p>
          <a:p>
            <a:pPr marL="68580" indent="0">
              <a:buNone/>
            </a:pPr>
            <a:r>
              <a:rPr lang="es-CO" sz="1800" dirty="0">
                <a:solidFill>
                  <a:srgbClr val="92D050"/>
                </a:solidFill>
                <a:latin typeface="Colonna MT" pitchFamily="82" charset="0"/>
              </a:rPr>
              <a:t>LUKAFE intenso, clásico, gourmet y expreso.</a:t>
            </a:r>
          </a:p>
        </p:txBody>
      </p:sp>
      <p:pic>
        <p:nvPicPr>
          <p:cNvPr id="7" name="6 Marcador de contenido"/>
          <p:cNvPicPr>
            <a:picLocks noGrp="1" noChangeAspect="1"/>
          </p:cNvPicPr>
          <p:nvPr>
            <p:ph sz="quarter" idx="14"/>
          </p:nvPr>
        </p:nvPicPr>
        <p:blipFill>
          <a:blip r:embed="rId2" cstate="print">
            <a:extLst>
              <a:ext uri="{28A0092B-C50C-407E-A947-70E740481C1C}">
                <a14:useLocalDpi xmlns:a14="http://schemas.microsoft.com/office/drawing/2010/main" val="0"/>
              </a:ext>
            </a:extLst>
          </a:blip>
          <a:stretch>
            <a:fillRect/>
          </a:stretch>
        </p:blipFill>
        <p:spPr>
          <a:xfrm>
            <a:off x="4644008" y="2204864"/>
            <a:ext cx="4032447" cy="3168352"/>
          </a:xfrm>
        </p:spPr>
      </p:pic>
    </p:spTree>
    <p:extLst>
      <p:ext uri="{BB962C8B-B14F-4D97-AF65-F5344CB8AC3E}">
        <p14:creationId xmlns:p14="http://schemas.microsoft.com/office/powerpoint/2010/main" val="2124510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by="(-#ppt_w*2)" calcmode="lin" valueType="num">
                                      <p:cBhvr rctx="PPT">
                                        <p:cTn id="7" dur="500" autoRev="1" fill="hold">
                                          <p:stCondLst>
                                            <p:cond delay="0"/>
                                          </p:stCondLst>
                                        </p:cTn>
                                        <p:tgtEl>
                                          <p:spTgt spid="4"/>
                                        </p:tgtEl>
                                        <p:attrNameLst>
                                          <p:attrName>ppt_w</p:attrName>
                                        </p:attrNameLst>
                                      </p:cBhvr>
                                    </p:anim>
                                    <p:anim by="(#ppt_w*0.50)" calcmode="lin" valueType="num">
                                      <p:cBhvr>
                                        <p:cTn id="8" dur="500" decel="50000" autoRev="1" fill="hold">
                                          <p:stCondLst>
                                            <p:cond delay="0"/>
                                          </p:stCondLst>
                                        </p:cTn>
                                        <p:tgtEl>
                                          <p:spTgt spid="4"/>
                                        </p:tgtEl>
                                        <p:attrNameLst>
                                          <p:attrName>ppt_x</p:attrName>
                                        </p:attrNameLst>
                                      </p:cBhvr>
                                    </p:anim>
                                    <p:anim from="(-#ppt_h/2)" to="(#ppt_y)" calcmode="lin" valueType="num">
                                      <p:cBhvr>
                                        <p:cTn id="9" dur="1000" fill="hold">
                                          <p:stCondLst>
                                            <p:cond delay="0"/>
                                          </p:stCondLst>
                                        </p:cTn>
                                        <p:tgtEl>
                                          <p:spTgt spid="4"/>
                                        </p:tgtEl>
                                        <p:attrNameLst>
                                          <p:attrName>ppt_y</p:attrName>
                                        </p:attrNameLst>
                                      </p:cBhvr>
                                    </p:anim>
                                    <p:animRot by="21600000">
                                      <p:cBhvr>
                                        <p:cTn id="10" dur="1000" fill="hold">
                                          <p:stCondLst>
                                            <p:cond delay="0"/>
                                          </p:stCondLst>
                                        </p:cTn>
                                        <p:tgtEl>
                                          <p:spTgt spid="4"/>
                                        </p:tgtEl>
                                        <p:attrNameLst>
                                          <p:attrName>r</p:attrName>
                                        </p:attrNameLst>
                                      </p:cBhvr>
                                    </p:animRot>
                                  </p:childTnLst>
                                </p:cTn>
                              </p:par>
                            </p:childTnLst>
                          </p:cTn>
                        </p:par>
                        <p:par>
                          <p:cTn id="11" fill="hold">
                            <p:stCondLst>
                              <p:cond delay="2200"/>
                            </p:stCondLst>
                            <p:childTnLst>
                              <p:par>
                                <p:cTn id="12" presetID="31" presetClass="entr" presetSubtype="0" fill="hold" nodeType="afterEffect">
                                  <p:stCondLst>
                                    <p:cond delay="10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5">
                                            <p:txEl>
                                              <p:pRg st="0" end="0"/>
                                            </p:txEl>
                                          </p:spTgt>
                                        </p:tgtEl>
                                      </p:cBhvr>
                                    </p:animEffect>
                                  </p:childTnLst>
                                </p:cTn>
                              </p:par>
                            </p:childTnLst>
                          </p:cTn>
                        </p:par>
                        <p:par>
                          <p:cTn id="18" fill="hold">
                            <p:stCondLst>
                              <p:cond delay="3300"/>
                            </p:stCondLst>
                            <p:childTnLst>
                              <p:par>
                                <p:cTn id="19" presetID="31" presetClass="entr" presetSubtype="0" fill="hold" nodeType="afterEffect">
                                  <p:stCondLst>
                                    <p:cond delay="100"/>
                                  </p:stCondLst>
                                  <p:childTnLst>
                                    <p:set>
                                      <p:cBhvr>
                                        <p:cTn id="20" dur="1" fill="hold">
                                          <p:stCondLst>
                                            <p:cond delay="0"/>
                                          </p:stCondLst>
                                        </p:cTn>
                                        <p:tgtEl>
                                          <p:spTgt spid="5">
                                            <p:txEl>
                                              <p:pRg st="1" end="1"/>
                                            </p:txEl>
                                          </p:spTgt>
                                        </p:tgtEl>
                                        <p:attrNameLst>
                                          <p:attrName>style.visibility</p:attrName>
                                        </p:attrNameLst>
                                      </p:cBhvr>
                                      <p:to>
                                        <p:strVal val="visible"/>
                                      </p:to>
                                    </p:set>
                                    <p:anim calcmode="lin" valueType="num">
                                      <p:cBhvr>
                                        <p:cTn id="21"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5">
                                            <p:txEl>
                                              <p:pRg st="1" end="1"/>
                                            </p:txEl>
                                          </p:spTgt>
                                        </p:tgtEl>
                                      </p:cBhvr>
                                    </p:animEffect>
                                  </p:childTnLst>
                                </p:cTn>
                              </p:par>
                            </p:childTnLst>
                          </p:cTn>
                        </p:par>
                        <p:par>
                          <p:cTn id="25" fill="hold">
                            <p:stCondLst>
                              <p:cond delay="4400"/>
                            </p:stCondLst>
                            <p:childTnLst>
                              <p:par>
                                <p:cTn id="26" presetID="49" presetClass="entr" presetSubtype="0" decel="100000" fill="hold" nodeType="after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 calcmode="lin" valueType="num">
                                      <p:cBhvr>
                                        <p:cTn id="30" dur="500" fill="hold"/>
                                        <p:tgtEl>
                                          <p:spTgt spid="7"/>
                                        </p:tgtEl>
                                        <p:attrNameLst>
                                          <p:attrName>style.rotation</p:attrName>
                                        </p:attrNameLst>
                                      </p:cBhvr>
                                      <p:tavLst>
                                        <p:tav tm="0">
                                          <p:val>
                                            <p:fltVal val="360"/>
                                          </p:val>
                                        </p:tav>
                                        <p:tav tm="100000">
                                          <p:val>
                                            <p:fltVal val="0"/>
                                          </p:val>
                                        </p:tav>
                                      </p:tavLst>
                                    </p:anim>
                                    <p:animEffect transition="in" filter="fade">
                                      <p:cBhvr>
                                        <p:cTn id="3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1052736"/>
            <a:ext cx="7024744" cy="1143000"/>
          </a:xfrm>
          <a:solidFill>
            <a:srgbClr val="92D050"/>
          </a:solidFill>
        </p:spPr>
        <p:txBody>
          <a:bodyPr>
            <a:normAutofit/>
          </a:bodyPr>
          <a:lstStyle/>
          <a:p>
            <a:pPr algn="ctr"/>
            <a:r>
              <a:rPr lang="es-CO" sz="4800" dirty="0">
                <a:solidFill>
                  <a:schemeClr val="accent5"/>
                </a:solidFill>
                <a:latin typeface="Colonna MT" pitchFamily="82" charset="0"/>
              </a:rPr>
              <a:t>Historia de LUKAFE</a:t>
            </a:r>
          </a:p>
        </p:txBody>
      </p:sp>
      <p:sp>
        <p:nvSpPr>
          <p:cNvPr id="3" name="2 Marcador de contenido"/>
          <p:cNvSpPr>
            <a:spLocks noGrp="1"/>
          </p:cNvSpPr>
          <p:nvPr>
            <p:ph sz="quarter" idx="13"/>
          </p:nvPr>
        </p:nvSpPr>
        <p:spPr>
          <a:xfrm>
            <a:off x="1043608" y="2276872"/>
            <a:ext cx="3419856" cy="3888432"/>
          </a:xfrm>
          <a:solidFill>
            <a:schemeClr val="accent5"/>
          </a:solidFill>
        </p:spPr>
        <p:txBody>
          <a:bodyPr>
            <a:noAutofit/>
          </a:bodyPr>
          <a:lstStyle/>
          <a:p>
            <a:pPr marL="68580" indent="0">
              <a:buNone/>
            </a:pPr>
            <a:r>
              <a:rPr lang="es-CO" sz="1800" dirty="0" err="1">
                <a:solidFill>
                  <a:srgbClr val="92D050"/>
                </a:solidFill>
                <a:latin typeface="Colonna MT" pitchFamily="82" charset="0"/>
              </a:rPr>
              <a:t>CasaLuker</a:t>
            </a:r>
            <a:r>
              <a:rPr lang="es-CO" sz="1800" dirty="0">
                <a:solidFill>
                  <a:srgbClr val="92D050"/>
                </a:solidFill>
                <a:latin typeface="Colonna MT" pitchFamily="82" charset="0"/>
              </a:rPr>
              <a:t>, una empresa de talla internacional, cuenta en su portafolio con amplia gama de productos de alta calidad en la línea de alimentos y de aseo. Es una empresa de tradición, pero también moderna y futurista, desde 1906 ha llevado felicidad y satisfacción a los hogares Colombianos, pensando en su calidad de vida y con gran presencia en mercados internacionales y de consumo fuera del hogar.</a:t>
            </a:r>
          </a:p>
        </p:txBody>
      </p:sp>
      <p:pic>
        <p:nvPicPr>
          <p:cNvPr id="7" name="6 Marcador de contenido"/>
          <p:cNvPicPr>
            <a:picLocks noGrp="1" noChangeAspect="1"/>
          </p:cNvPicPr>
          <p:nvPr>
            <p:ph sz="quarter" idx="14"/>
          </p:nvPr>
        </p:nvPicPr>
        <p:blipFill>
          <a:blip r:embed="rId2" cstate="print">
            <a:extLst>
              <a:ext uri="{28A0092B-C50C-407E-A947-70E740481C1C}">
                <a14:useLocalDpi xmlns:a14="http://schemas.microsoft.com/office/drawing/2010/main" val="0"/>
              </a:ext>
            </a:extLst>
          </a:blip>
          <a:stretch>
            <a:fillRect/>
          </a:stretch>
        </p:blipFill>
        <p:spPr>
          <a:xfrm>
            <a:off x="4645025" y="2350294"/>
            <a:ext cx="3419475" cy="3419475"/>
          </a:xfrm>
        </p:spPr>
      </p:pic>
    </p:spTree>
    <p:extLst>
      <p:ext uri="{BB962C8B-B14F-4D97-AF65-F5344CB8AC3E}">
        <p14:creationId xmlns:p14="http://schemas.microsoft.com/office/powerpoint/2010/main" val="37589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0" presetClass="emph" presetSubtype="0" fill="hold" nodeType="clickEffect">
                                  <p:stCondLst>
                                    <p:cond delay="0"/>
                                  </p:stCondLst>
                                  <p:childTnLst>
                                    <p:animClr clrSpc="hsl" dir="cw">
                                      <p:cBhvr override="childStyle">
                                        <p:cTn id="16" dur="500" fill="hold"/>
                                        <p:tgtEl>
                                          <p:spTgt spid="3">
                                            <p:txEl>
                                              <p:pRg st="0" end="0"/>
                                            </p:txEl>
                                          </p:spTgt>
                                        </p:tgtEl>
                                        <p:attrNameLst>
                                          <p:attrName>style.color</p:attrName>
                                        </p:attrNameLst>
                                      </p:cBhvr>
                                      <p:by>
                                        <p:hsl h="0" s="12549" l="25098"/>
                                      </p:by>
                                    </p:animClr>
                                    <p:animClr clrSpc="hsl" dir="cw">
                                      <p:cBhvr>
                                        <p:cTn id="17" dur="500" fill="hold"/>
                                        <p:tgtEl>
                                          <p:spTgt spid="3">
                                            <p:txEl>
                                              <p:pRg st="0" end="0"/>
                                            </p:txEl>
                                          </p:spTgt>
                                        </p:tgtEl>
                                        <p:attrNameLst>
                                          <p:attrName>fillcolor</p:attrName>
                                        </p:attrNameLst>
                                      </p:cBhvr>
                                      <p:by>
                                        <p:hsl h="0" s="12549" l="25098"/>
                                      </p:by>
                                    </p:animClr>
                                    <p:animClr clrSpc="hsl" dir="cw">
                                      <p:cBhvr>
                                        <p:cTn id="18" dur="500" fill="hold"/>
                                        <p:tgtEl>
                                          <p:spTgt spid="3">
                                            <p:txEl>
                                              <p:pRg st="0" end="0"/>
                                            </p:txEl>
                                          </p:spTgt>
                                        </p:tgtEl>
                                        <p:attrNameLst>
                                          <p:attrName>stroke.color</p:attrName>
                                        </p:attrNameLst>
                                      </p:cBhvr>
                                      <p:by>
                                        <p:hsl h="0" s="12549" l="25098"/>
                                      </p:by>
                                    </p:animClr>
                                    <p:set>
                                      <p:cBhvr>
                                        <p:cTn id="19"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92D050"/>
          </a:solidFill>
        </p:spPr>
        <p:txBody>
          <a:bodyPr>
            <a:normAutofit/>
          </a:bodyPr>
          <a:lstStyle/>
          <a:p>
            <a:pPr algn="ctr"/>
            <a:r>
              <a:rPr lang="es-CO" sz="4800" dirty="0">
                <a:solidFill>
                  <a:schemeClr val="accent5"/>
                </a:solidFill>
                <a:latin typeface="Colonna MT" pitchFamily="82" charset="0"/>
              </a:rPr>
              <a:t>Producción de LUKAFE</a:t>
            </a:r>
          </a:p>
        </p:txBody>
      </p:sp>
      <p:sp>
        <p:nvSpPr>
          <p:cNvPr id="3" name="2 Marcador de contenido"/>
          <p:cNvSpPr>
            <a:spLocks noGrp="1"/>
          </p:cNvSpPr>
          <p:nvPr>
            <p:ph sz="quarter" idx="13"/>
          </p:nvPr>
        </p:nvSpPr>
        <p:spPr>
          <a:xfrm>
            <a:off x="1042416" y="2313432"/>
            <a:ext cx="3529584" cy="3493008"/>
          </a:xfrm>
          <a:solidFill>
            <a:schemeClr val="accent5"/>
          </a:solidFill>
        </p:spPr>
        <p:txBody>
          <a:bodyPr>
            <a:normAutofit fontScale="85000" lnSpcReduction="10000"/>
          </a:bodyPr>
          <a:lstStyle/>
          <a:p>
            <a:pPr marL="68580" indent="0">
              <a:buNone/>
            </a:pPr>
            <a:r>
              <a:rPr lang="es-CO" sz="1800" dirty="0">
                <a:solidFill>
                  <a:srgbClr val="92D050"/>
                </a:solidFill>
                <a:latin typeface="Colonna MT" pitchFamily="82" charset="0"/>
              </a:rPr>
              <a:t>La compañía comprometida con nuestros clientes y la mejora continua de nuestros productos y servicios, mantienen sistemas de gestión reconocidos como estrategia del aseguramiento de los procesos y calidad de los servicios y productos. </a:t>
            </a:r>
          </a:p>
          <a:p>
            <a:pPr marL="68580" indent="0">
              <a:buNone/>
            </a:pPr>
            <a:r>
              <a:rPr lang="es-CO" sz="1800" dirty="0">
                <a:solidFill>
                  <a:srgbClr val="92D050"/>
                </a:solidFill>
                <a:latin typeface="Colonna MT" pitchFamily="82" charset="0"/>
              </a:rPr>
              <a:t>Casa </a:t>
            </a:r>
            <a:r>
              <a:rPr lang="es-CO" sz="1800" dirty="0" err="1">
                <a:solidFill>
                  <a:srgbClr val="92D050"/>
                </a:solidFill>
                <a:latin typeface="Colonna MT" pitchFamily="82" charset="0"/>
              </a:rPr>
              <a:t>Luker</a:t>
            </a:r>
            <a:r>
              <a:rPr lang="es-CO" sz="1800" dirty="0">
                <a:solidFill>
                  <a:srgbClr val="92D050"/>
                </a:solidFill>
                <a:latin typeface="Colonna MT" pitchFamily="82" charset="0"/>
              </a:rPr>
              <a:t> cuenta con un departamento que trabaja permanentemente en la investigación de nuevas tecnologías, materias primas y procesos para desarrollar productos que estén orientados a responder a las expectativas y necesidades de nuestros clientes, la razón principal de nuestro negocio. </a:t>
            </a:r>
          </a:p>
        </p:txBody>
      </p:sp>
      <p:pic>
        <p:nvPicPr>
          <p:cNvPr id="5" name="4 Marcador de contenido"/>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4572000" y="2420888"/>
            <a:ext cx="3630122" cy="3052266"/>
          </a:xfrm>
        </p:spPr>
      </p:pic>
    </p:spTree>
    <p:extLst>
      <p:ext uri="{BB962C8B-B14F-4D97-AF65-F5344CB8AC3E}">
        <p14:creationId xmlns:p14="http://schemas.microsoft.com/office/powerpoint/2010/main" val="374261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92D050"/>
          </a:solidFill>
        </p:spPr>
        <p:txBody>
          <a:bodyPr>
            <a:normAutofit/>
          </a:bodyPr>
          <a:lstStyle/>
          <a:p>
            <a:pPr algn="ctr"/>
            <a:r>
              <a:rPr lang="es-CO" sz="4800" dirty="0">
                <a:solidFill>
                  <a:schemeClr val="accent5"/>
                </a:solidFill>
                <a:latin typeface="Colonna MT" pitchFamily="82" charset="0"/>
              </a:rPr>
              <a:t>Filosofía de LUKER</a:t>
            </a:r>
          </a:p>
        </p:txBody>
      </p:sp>
      <p:sp>
        <p:nvSpPr>
          <p:cNvPr id="3" name="2 Marcador de contenido"/>
          <p:cNvSpPr>
            <a:spLocks noGrp="1"/>
          </p:cNvSpPr>
          <p:nvPr>
            <p:ph sz="quarter" idx="13"/>
          </p:nvPr>
        </p:nvSpPr>
        <p:spPr>
          <a:xfrm>
            <a:off x="1042416" y="2313432"/>
            <a:ext cx="3457576" cy="3493008"/>
          </a:xfrm>
          <a:solidFill>
            <a:schemeClr val="accent5"/>
          </a:solidFill>
        </p:spPr>
        <p:txBody>
          <a:bodyPr>
            <a:normAutofit fontScale="92500"/>
          </a:bodyPr>
          <a:lstStyle/>
          <a:p>
            <a:pPr marL="68580" indent="0">
              <a:buNone/>
            </a:pPr>
            <a:r>
              <a:rPr lang="es-CO" sz="1800" dirty="0">
                <a:solidFill>
                  <a:srgbClr val="92D050"/>
                </a:solidFill>
                <a:latin typeface="Colonna MT" pitchFamily="82" charset="0"/>
              </a:rPr>
              <a:t>Somos una compañía colombiana con un portafolio de productos alimenticios  de ingredientes y aseo para nuestro país y el mundo. En donde la principal materia prima es le respeto y nuestra gente.</a:t>
            </a:r>
          </a:p>
          <a:p>
            <a:pPr marL="68580" indent="0">
              <a:buNone/>
            </a:pPr>
            <a:r>
              <a:rPr lang="es-CO" sz="1800" dirty="0">
                <a:solidFill>
                  <a:srgbClr val="92D050"/>
                </a:solidFill>
                <a:latin typeface="Colonna MT" pitchFamily="82" charset="0"/>
              </a:rPr>
              <a:t>Llevamos mas de 100 años dedicados a brindarle bienestar y tranquilidad a los hogares colombianos, ofreciendo productos de excelente calidad que satisfagan sus necesidades y gustos.</a:t>
            </a:r>
          </a:p>
        </p:txBody>
      </p:sp>
      <p:pic>
        <p:nvPicPr>
          <p:cNvPr id="7" name="6 Marcador de contenido"/>
          <p:cNvPicPr>
            <a:picLocks noGrp="1" noChangeAspect="1"/>
          </p:cNvPicPr>
          <p:nvPr>
            <p:ph sz="quarter" idx="14"/>
          </p:nvPr>
        </p:nvPicPr>
        <p:blipFill>
          <a:blip r:embed="rId2" cstate="print">
            <a:extLst>
              <a:ext uri="{28A0092B-C50C-407E-A947-70E740481C1C}">
                <a14:useLocalDpi xmlns:a14="http://schemas.microsoft.com/office/drawing/2010/main" val="0"/>
              </a:ext>
            </a:extLst>
          </a:blip>
          <a:stretch>
            <a:fillRect/>
          </a:stretch>
        </p:blipFill>
        <p:spPr>
          <a:xfrm>
            <a:off x="4427984" y="2348880"/>
            <a:ext cx="4058215" cy="3021773"/>
          </a:xfrm>
        </p:spPr>
      </p:pic>
    </p:spTree>
    <p:extLst>
      <p:ext uri="{BB962C8B-B14F-4D97-AF65-F5344CB8AC3E}">
        <p14:creationId xmlns:p14="http://schemas.microsoft.com/office/powerpoint/2010/main" val="4088583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92D050"/>
          </a:solidFill>
        </p:spPr>
        <p:txBody>
          <a:bodyPr>
            <a:normAutofit/>
          </a:bodyPr>
          <a:lstStyle/>
          <a:p>
            <a:pPr algn="ctr"/>
            <a:r>
              <a:rPr lang="es-CO" sz="4800" dirty="0">
                <a:solidFill>
                  <a:schemeClr val="accent5"/>
                </a:solidFill>
                <a:latin typeface="Colonna MT" pitchFamily="82" charset="0"/>
              </a:rPr>
              <a:t>Distribución de LUKAFE</a:t>
            </a:r>
          </a:p>
        </p:txBody>
      </p:sp>
      <p:sp>
        <p:nvSpPr>
          <p:cNvPr id="3" name="2 Marcador de contenido"/>
          <p:cNvSpPr>
            <a:spLocks noGrp="1"/>
          </p:cNvSpPr>
          <p:nvPr>
            <p:ph sz="quarter" idx="13"/>
          </p:nvPr>
        </p:nvSpPr>
        <p:spPr>
          <a:solidFill>
            <a:schemeClr val="accent5"/>
          </a:solidFill>
        </p:spPr>
        <p:txBody>
          <a:bodyPr>
            <a:normAutofit/>
          </a:bodyPr>
          <a:lstStyle/>
          <a:p>
            <a:pPr marL="68580" indent="0">
              <a:buNone/>
            </a:pPr>
            <a:r>
              <a:rPr lang="es-CO" sz="1800" dirty="0">
                <a:solidFill>
                  <a:srgbClr val="92D050"/>
                </a:solidFill>
                <a:latin typeface="Colonna MT" pitchFamily="82" charset="0"/>
              </a:rPr>
              <a:t>Contamos con una amplia red de distribución apoyada en sistemas de trabajo  generadores de alta productividad mediante la aplicación  de la buenas practicas de operación logística, lo cual nos permite satisfacer el nivel de servicio acordado con nuestros clientes en calidad, tiempo y cantidad. </a:t>
            </a:r>
          </a:p>
          <a:p>
            <a:pPr marL="68580" indent="0">
              <a:buNone/>
            </a:pPr>
            <a:endParaRPr lang="es-CO" sz="1800" dirty="0">
              <a:solidFill>
                <a:srgbClr val="92D050"/>
              </a:solidFill>
              <a:latin typeface="Colonna MT" pitchFamily="82" charset="0"/>
            </a:endParaRPr>
          </a:p>
        </p:txBody>
      </p:sp>
      <p:pic>
        <p:nvPicPr>
          <p:cNvPr id="5" name="4 Marcador de contenido"/>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4499992" y="2204864"/>
            <a:ext cx="4122277" cy="3459943"/>
          </a:xfrm>
        </p:spPr>
      </p:pic>
    </p:spTree>
    <p:extLst>
      <p:ext uri="{BB962C8B-B14F-4D97-AF65-F5344CB8AC3E}">
        <p14:creationId xmlns:p14="http://schemas.microsoft.com/office/powerpoint/2010/main" val="1030582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836712"/>
            <a:ext cx="7024744" cy="1333952"/>
          </a:xfrm>
          <a:solidFill>
            <a:srgbClr val="92D050"/>
          </a:solidFill>
        </p:spPr>
        <p:txBody>
          <a:bodyPr>
            <a:normAutofit fontScale="90000"/>
          </a:bodyPr>
          <a:lstStyle/>
          <a:p>
            <a:pPr algn="ctr"/>
            <a:r>
              <a:rPr lang="es-CO" sz="4800" dirty="0">
                <a:solidFill>
                  <a:schemeClr val="accent2"/>
                </a:solidFill>
                <a:latin typeface="Colonna MT" pitchFamily="82" charset="0"/>
              </a:rPr>
              <a:t>Organización Comercial de LUKAFE </a:t>
            </a:r>
          </a:p>
        </p:txBody>
      </p:sp>
      <p:sp>
        <p:nvSpPr>
          <p:cNvPr id="3" name="2 Marcador de contenido"/>
          <p:cNvSpPr>
            <a:spLocks noGrp="1"/>
          </p:cNvSpPr>
          <p:nvPr>
            <p:ph sz="quarter" idx="13"/>
          </p:nvPr>
        </p:nvSpPr>
        <p:spPr>
          <a:solidFill>
            <a:schemeClr val="accent5"/>
          </a:solidFill>
        </p:spPr>
        <p:txBody>
          <a:bodyPr>
            <a:normAutofit fontScale="92500" lnSpcReduction="10000"/>
          </a:bodyPr>
          <a:lstStyle/>
          <a:p>
            <a:pPr marL="68580" indent="0">
              <a:buNone/>
            </a:pPr>
            <a:r>
              <a:rPr lang="es-CO" sz="1800" dirty="0">
                <a:solidFill>
                  <a:srgbClr val="92D050"/>
                </a:solidFill>
                <a:latin typeface="Colonna MT" pitchFamily="82" charset="0"/>
              </a:rPr>
              <a:t>Contamos con una fuerza nacional de negocios capacitada en ventas orientadas hacia nuestros socios comerciales. Trabajo que enfocamos de acuerdo al mercado y el lugar de consumo de los productos.</a:t>
            </a:r>
          </a:p>
          <a:p>
            <a:pPr marL="68580" indent="0">
              <a:buNone/>
            </a:pPr>
            <a:r>
              <a:rPr lang="es-CO" sz="1800" dirty="0">
                <a:solidFill>
                  <a:srgbClr val="92D050"/>
                </a:solidFill>
                <a:latin typeface="Colonna MT" pitchFamily="82" charset="0"/>
              </a:rPr>
              <a:t>Apoyamos con tecnología la eficiente tarea de nuestros Ejecutivos de Negocios, quienes disponen de novedosos y avanzados sistemas, entre ellos el de </a:t>
            </a:r>
            <a:r>
              <a:rPr lang="es-CO" sz="1800" dirty="0" err="1">
                <a:solidFill>
                  <a:srgbClr val="92D050"/>
                </a:solidFill>
                <a:latin typeface="Colonna MT" pitchFamily="82" charset="0"/>
              </a:rPr>
              <a:t>hand</a:t>
            </a:r>
            <a:r>
              <a:rPr lang="es-CO" sz="1800" dirty="0">
                <a:solidFill>
                  <a:srgbClr val="92D050"/>
                </a:solidFill>
                <a:latin typeface="Colonna MT" pitchFamily="82" charset="0"/>
              </a:rPr>
              <a:t> </a:t>
            </a:r>
            <a:r>
              <a:rPr lang="es-CO" sz="1800" dirty="0" err="1">
                <a:solidFill>
                  <a:srgbClr val="92D050"/>
                </a:solidFill>
                <a:latin typeface="Colonna MT" pitchFamily="82" charset="0"/>
              </a:rPr>
              <a:t>held</a:t>
            </a:r>
            <a:r>
              <a:rPr lang="es-CO" sz="1800" dirty="0">
                <a:solidFill>
                  <a:srgbClr val="92D050"/>
                </a:solidFill>
                <a:latin typeface="Colonna MT" pitchFamily="82" charset="0"/>
              </a:rPr>
              <a:t> que facilita su Labor de toma de pedidos.</a:t>
            </a:r>
          </a:p>
        </p:txBody>
      </p:sp>
      <p:pic>
        <p:nvPicPr>
          <p:cNvPr id="5" name="4 Marcador de contenido"/>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4644008" y="2204864"/>
            <a:ext cx="3600797" cy="3600797"/>
          </a:xfrm>
        </p:spPr>
      </p:pic>
    </p:spTree>
    <p:extLst>
      <p:ext uri="{BB962C8B-B14F-4D97-AF65-F5344CB8AC3E}">
        <p14:creationId xmlns:p14="http://schemas.microsoft.com/office/powerpoint/2010/main" val="741063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764704"/>
            <a:ext cx="7024744" cy="1405960"/>
          </a:xfrm>
          <a:solidFill>
            <a:srgbClr val="92D050"/>
          </a:solidFill>
        </p:spPr>
        <p:txBody>
          <a:bodyPr>
            <a:normAutofit fontScale="90000"/>
          </a:bodyPr>
          <a:lstStyle/>
          <a:p>
            <a:pPr algn="ctr"/>
            <a:r>
              <a:rPr lang="es-CO" sz="4800" dirty="0">
                <a:solidFill>
                  <a:schemeClr val="accent5"/>
                </a:solidFill>
                <a:latin typeface="Colonna MT" pitchFamily="82" charset="0"/>
              </a:rPr>
              <a:t>Manejo Ambiental de LUKAFE</a:t>
            </a:r>
          </a:p>
        </p:txBody>
      </p:sp>
      <p:sp>
        <p:nvSpPr>
          <p:cNvPr id="3" name="2 Marcador de contenido"/>
          <p:cNvSpPr>
            <a:spLocks noGrp="1"/>
          </p:cNvSpPr>
          <p:nvPr>
            <p:ph sz="quarter" idx="13"/>
          </p:nvPr>
        </p:nvSpPr>
        <p:spPr>
          <a:solidFill>
            <a:schemeClr val="accent5"/>
          </a:solidFill>
        </p:spPr>
        <p:txBody>
          <a:bodyPr>
            <a:normAutofit lnSpcReduction="10000"/>
          </a:bodyPr>
          <a:lstStyle/>
          <a:p>
            <a:pPr marL="68580" indent="0">
              <a:buNone/>
            </a:pPr>
            <a:r>
              <a:rPr lang="es-CO" sz="1800" dirty="0">
                <a:solidFill>
                  <a:srgbClr val="92D050"/>
                </a:solidFill>
                <a:latin typeface="Colonna MT" pitchFamily="82" charset="0"/>
              </a:rPr>
              <a:t>Nuestras plantas productoras y centros de distribución cumplen con todos los requerimientos  de las autoridades ambientales a nivel nacional y se cuenta con sistemas que permiten el manejo adecuado de residuos solidos y líquidos en todos los procesos productivos, razón por la cual, todas las plantas funcionan dentro del perímetro urbano al no ser generadores de impactos ambientales significativos .</a:t>
            </a:r>
          </a:p>
        </p:txBody>
      </p:sp>
      <p:pic>
        <p:nvPicPr>
          <p:cNvPr id="5" name="4 Marcador de contenido"/>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4499992" y="2204864"/>
            <a:ext cx="4005830" cy="3362206"/>
          </a:xfrm>
        </p:spPr>
      </p:pic>
    </p:spTree>
    <p:extLst>
      <p:ext uri="{BB962C8B-B14F-4D97-AF65-F5344CB8AC3E}">
        <p14:creationId xmlns:p14="http://schemas.microsoft.com/office/powerpoint/2010/main" val="1700412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arcador de contenido 5">
            <a:extLst>
              <a:ext uri="{FF2B5EF4-FFF2-40B4-BE49-F238E27FC236}">
                <a16:creationId xmlns:a16="http://schemas.microsoft.com/office/drawing/2014/main" id="{0526BA43-140A-4FD3-8062-2B148EAE76C3}"/>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95535" y="332656"/>
            <a:ext cx="8280921" cy="6264696"/>
          </a:xfrm>
        </p:spPr>
      </p:pic>
    </p:spTree>
    <p:extLst>
      <p:ext uri="{BB962C8B-B14F-4D97-AF65-F5344CB8AC3E}">
        <p14:creationId xmlns:p14="http://schemas.microsoft.com/office/powerpoint/2010/main" val="21571764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146</TotalTime>
  <Words>463</Words>
  <Application>Microsoft Office PowerPoint</Application>
  <PresentationFormat>Presentación en pantalla (4:3)</PresentationFormat>
  <Paragraphs>24</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Arabic Typesetting</vt:lpstr>
      <vt:lpstr>Century Gothic</vt:lpstr>
      <vt:lpstr>Colonna MT</vt:lpstr>
      <vt:lpstr>Wingdings</vt:lpstr>
      <vt:lpstr>Wingdings 2</vt:lpstr>
      <vt:lpstr>Austin</vt:lpstr>
      <vt:lpstr>LUKAFE</vt:lpstr>
      <vt:lpstr>¿Qué es LUKAFE?                                                                                  </vt:lpstr>
      <vt:lpstr>Historia de LUKAFE</vt:lpstr>
      <vt:lpstr>Producción de LUKAFE</vt:lpstr>
      <vt:lpstr>Filosofía de LUKER</vt:lpstr>
      <vt:lpstr>Distribución de LUKAFE</vt:lpstr>
      <vt:lpstr>Organización Comercial de LUKAFE </vt:lpstr>
      <vt:lpstr>Manejo Ambiental de LUKAFE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LUKAFE</dc:title>
  <dc:creator>ESTUDIANTE</dc:creator>
  <cp:lastModifiedBy>castry</cp:lastModifiedBy>
  <cp:revision>18</cp:revision>
  <dcterms:created xsi:type="dcterms:W3CDTF">2017-10-11T16:53:11Z</dcterms:created>
  <dcterms:modified xsi:type="dcterms:W3CDTF">2017-10-28T22:11:34Z</dcterms:modified>
</cp:coreProperties>
</file>