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00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8" name="27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17" name="16 Marcador de pie de página"/>
          <p:cNvSpPr>
            <a:spLocks noGrp="1"/>
          </p:cNvSpPr>
          <p:nvPr>
            <p:ph type="ftr" sz="quarter" idx="11"/>
          </p:nvPr>
        </p:nvSpPr>
        <p:spPr/>
        <p:txBody>
          <a:bodyPr/>
          <a:lstStyle>
            <a:extLst/>
          </a:lstStyle>
          <a:p>
            <a:endParaRPr lang="es-CO"/>
          </a:p>
        </p:txBody>
      </p:sp>
      <p:sp>
        <p:nvSpPr>
          <p:cNvPr id="29" name="28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
        <p:nvSpPr>
          <p:cNvPr id="32" name="31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38 Rectángulo"/>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39 Rectángulo"/>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40 Rectángulo"/>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41 Rectángulo"/>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Título"/>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56" name="55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64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65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66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5" name="4 Marcador de pie de página"/>
          <p:cNvSpPr>
            <a:spLocks noGrp="1"/>
          </p:cNvSpPr>
          <p:nvPr>
            <p:ph type="ftr" sz="quarter" idx="11"/>
          </p:nvPr>
        </p:nvSpPr>
        <p:spPr/>
        <p:txBody>
          <a:bodyPr/>
          <a:lstStyle>
            <a:extLst/>
          </a:lstStyle>
          <a:p>
            <a:endParaRPr lang="es-CO"/>
          </a:p>
        </p:txBody>
      </p:sp>
      <p:sp>
        <p:nvSpPr>
          <p:cNvPr id="6" name="5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981200" cy="5851525"/>
          </a:xfrm>
        </p:spPr>
        <p:txBody>
          <a:bodyPr vert="eaVert" anchor="ct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58674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5" name="4 Marcador de pie de página"/>
          <p:cNvSpPr>
            <a:spLocks noGrp="1"/>
          </p:cNvSpPr>
          <p:nvPr>
            <p:ph type="ftr" sz="quarter" idx="11"/>
          </p:nvPr>
        </p:nvSpPr>
        <p:spPr/>
        <p:txBody>
          <a:bodyPr/>
          <a:lstStyle>
            <a:extLst/>
          </a:lstStyle>
          <a:p>
            <a:endParaRPr lang="es-CO"/>
          </a:p>
        </p:txBody>
      </p:sp>
      <p:sp>
        <p:nvSpPr>
          <p:cNvPr id="6" name="5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5" name="4 Marcador de pie de página"/>
          <p:cNvSpPr>
            <a:spLocks noGrp="1"/>
          </p:cNvSpPr>
          <p:nvPr>
            <p:ph type="ftr" sz="quarter" idx="11"/>
          </p:nvPr>
        </p:nvSpPr>
        <p:spPr/>
        <p:txBody>
          <a:bodyPr/>
          <a:lstStyle>
            <a:extLst/>
          </a:lstStyle>
          <a:p>
            <a:endParaRPr lang="es-CO"/>
          </a:p>
        </p:txBody>
      </p:sp>
      <p:sp>
        <p:nvSpPr>
          <p:cNvPr id="6" name="5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Forma libre"/>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14 Forma libre"/>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12 Forma libre"/>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15 Forma libre"/>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16 Forma libre"/>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17 Forma libre"/>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18 Forma libre"/>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19 Forma libre"/>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20 Forma libre"/>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21 Forma libre"/>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22 Forma libre"/>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23 Forma libre"/>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24 Forma libre"/>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25 Forma libre"/>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26 Forma libre"/>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2 Marcador de texto"/>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5" name="4 Marcador de pie de página"/>
          <p:cNvSpPr>
            <a:spLocks noGrp="1"/>
          </p:cNvSpPr>
          <p:nvPr>
            <p:ph type="ftr" sz="quarter" idx="11"/>
          </p:nvPr>
        </p:nvSpPr>
        <p:spPr/>
        <p:txBody>
          <a:bodyPr/>
          <a:lstStyle>
            <a:extLst/>
          </a:lstStyle>
          <a:p>
            <a:endParaRPr lang="es-CO"/>
          </a:p>
        </p:txBody>
      </p:sp>
      <p:sp>
        <p:nvSpPr>
          <p:cNvPr id="6" name="5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
        <p:nvSpPr>
          <p:cNvPr id="7" name="6 Rectángulo"/>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s-ES" smtClean="0"/>
              <a:t>Haga clic para modificar el estilo de título del patrón</a:t>
            </a:r>
            <a:endParaRPr kumimoji="0" lang="en-US"/>
          </a:p>
        </p:txBody>
      </p:sp>
      <p:sp>
        <p:nvSpPr>
          <p:cNvPr id="8" name="7 Rectángulo"/>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Rectángulo"/>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Rectángulo"/>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2064"/>
            <a:ext cx="8229600" cy="9144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6" name="5 Marcador de pie de página"/>
          <p:cNvSpPr>
            <a:spLocks noGrp="1"/>
          </p:cNvSpPr>
          <p:nvPr>
            <p:ph type="ftr" sz="quarter" idx="11"/>
          </p:nvPr>
        </p:nvSpPr>
        <p:spPr/>
        <p:txBody>
          <a:bodyPr/>
          <a:lstStyle>
            <a:extLst/>
          </a:lstStyle>
          <a:p>
            <a:endParaRPr lang="es-CO"/>
          </a:p>
        </p:txBody>
      </p:sp>
      <p:sp>
        <p:nvSpPr>
          <p:cNvPr id="7" name="6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5" name="24 Rectángulo"/>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504824" y="512064"/>
            <a:ext cx="7772400" cy="914400"/>
          </a:xfrm>
        </p:spPr>
        <p:txBody>
          <a:bodyPr anchor="t"/>
          <a:lstStyle>
            <a:lvl1pPr>
              <a:defRPr sz="400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8" name="7 Marcador de pie de página"/>
          <p:cNvSpPr>
            <a:spLocks noGrp="1"/>
          </p:cNvSpPr>
          <p:nvPr>
            <p:ph type="ftr" sz="quarter" idx="11"/>
          </p:nvPr>
        </p:nvSpPr>
        <p:spPr/>
        <p:txBody>
          <a:bodyPr/>
          <a:lstStyle>
            <a:extLst/>
          </a:lstStyle>
          <a:p>
            <a:endParaRPr lang="es-CO"/>
          </a:p>
        </p:txBody>
      </p:sp>
      <p:sp>
        <p:nvSpPr>
          <p:cNvPr id="9" name="8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
        <p:nvSpPr>
          <p:cNvPr id="16" name="15 Rectángulo"/>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16 Rectángulo"/>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17 Rectángulo"/>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18 Rectángulo"/>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19 Rectángulo"/>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20 Rectángulo"/>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Rectángulo"/>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28 Rectángulo"/>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29 Rectángulo"/>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4400"/>
          </a:xfrm>
        </p:spPr>
        <p:txBody>
          <a:bodyPr/>
          <a:lstStyle>
            <a:lvl1pPr>
              <a:defRPr sz="4000" cap="none" baseline="0"/>
            </a:lvl1pPr>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4" name="3 Marcador de pie de página"/>
          <p:cNvSpPr>
            <a:spLocks noGrp="1"/>
          </p:cNvSpPr>
          <p:nvPr>
            <p:ph type="ftr" sz="quarter" idx="11"/>
          </p:nvPr>
        </p:nvSpPr>
        <p:spPr/>
        <p:txBody>
          <a:bodyPr/>
          <a:lstStyle>
            <a:extLst/>
          </a:lstStyle>
          <a:p>
            <a:endParaRPr lang="es-CO"/>
          </a:p>
        </p:txBody>
      </p:sp>
      <p:sp>
        <p:nvSpPr>
          <p:cNvPr id="5" name="4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3" name="2 Marcador de pie de página"/>
          <p:cNvSpPr>
            <a:spLocks noGrp="1"/>
          </p:cNvSpPr>
          <p:nvPr>
            <p:ph type="ftr" sz="quarter" idx="11"/>
          </p:nvPr>
        </p:nvSpPr>
        <p:spPr/>
        <p:txBody>
          <a:bodyPr/>
          <a:lstStyle>
            <a:extLst/>
          </a:lstStyle>
          <a:p>
            <a:endParaRPr lang="es-CO"/>
          </a:p>
        </p:txBody>
      </p:sp>
      <p:sp>
        <p:nvSpPr>
          <p:cNvPr id="4" name="3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73050"/>
            <a:ext cx="8229600" cy="1162050"/>
          </a:xfrm>
        </p:spPr>
        <p:txBody>
          <a:bodyPr anchor="ctr"/>
          <a:lstStyle>
            <a:lvl1pPr algn="l">
              <a:buNone/>
              <a:defRPr sz="3600" b="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FB6DDCE7-7B9F-43E9-8C67-8B0DB7BB9AE2}" type="datetimeFigureOut">
              <a:rPr lang="es-CO" smtClean="0"/>
              <a:t>30/10/2017</a:t>
            </a:fld>
            <a:endParaRPr lang="es-CO"/>
          </a:p>
        </p:txBody>
      </p:sp>
      <p:sp>
        <p:nvSpPr>
          <p:cNvPr id="6" name="5 Marcador de pie de página"/>
          <p:cNvSpPr>
            <a:spLocks noGrp="1"/>
          </p:cNvSpPr>
          <p:nvPr>
            <p:ph type="ftr" sz="quarter" idx="11"/>
          </p:nvPr>
        </p:nvSpPr>
        <p:spPr/>
        <p:txBody>
          <a:bodyPr/>
          <a:lstStyle>
            <a:extLst/>
          </a:lstStyle>
          <a:p>
            <a:endParaRPr lang="es-CO"/>
          </a:p>
        </p:txBody>
      </p:sp>
      <p:sp>
        <p:nvSpPr>
          <p:cNvPr id="7" name="6 Marcador de número de diapositiva"/>
          <p:cNvSpPr>
            <a:spLocks noGrp="1"/>
          </p:cNvSpPr>
          <p:nvPr>
            <p:ph type="sldNum" sz="quarter" idx="12"/>
          </p:nvPr>
        </p:nvSpPr>
        <p:spPr/>
        <p:txBody>
          <a:bodyPr/>
          <a:lstStyle>
            <a:extLst/>
          </a:lstStyle>
          <a:p>
            <a:fld id="{068372B0-CF9B-4431-9EA0-CA5A23A2F393}" type="slidenum">
              <a:rPr lang="es-CO" smtClean="0"/>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7 Rectángulo"/>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8 Conector recto"/>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Grupo"/>
          <p:cNvGrpSpPr/>
          <p:nvPr/>
        </p:nvGrpSpPr>
        <p:grpSpPr>
          <a:xfrm rot="5400000">
            <a:off x="8514581" y="1219200"/>
            <a:ext cx="132763" cy="128466"/>
            <a:chOff x="6668087" y="1297746"/>
            <a:chExt cx="161840" cy="156602"/>
          </a:xfrm>
        </p:grpSpPr>
        <p:cxnSp>
          <p:nvCxnSpPr>
            <p:cNvPr id="15" name="14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grpSp>
        <p:nvGrpSpPr>
          <p:cNvPr id="14" name="13 Grupo"/>
          <p:cNvGrpSpPr/>
          <p:nvPr/>
        </p:nvGrpSpPr>
        <p:grpSpPr>
          <a:xfrm rot="5400000">
            <a:off x="8666981" y="1371600"/>
            <a:ext cx="132763" cy="128466"/>
            <a:chOff x="6668087" y="1297746"/>
            <a:chExt cx="161840" cy="156602"/>
          </a:xfrm>
        </p:grpSpPr>
        <p:cxnSp>
          <p:nvCxnSpPr>
            <p:cNvPr id="11" name="10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Grupo"/>
          <p:cNvGrpSpPr/>
          <p:nvPr/>
        </p:nvGrpSpPr>
        <p:grpSpPr>
          <a:xfrm rot="5400000">
            <a:off x="8320088" y="1474763"/>
            <a:ext cx="132763" cy="128466"/>
            <a:chOff x="6668087" y="1297746"/>
            <a:chExt cx="161840" cy="156602"/>
          </a:xfrm>
        </p:grpSpPr>
        <p:cxnSp>
          <p:nvCxnSpPr>
            <p:cNvPr id="19" name="18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Marcador de fecha"/>
          <p:cNvSpPr>
            <a:spLocks noGrp="1"/>
          </p:cNvSpPr>
          <p:nvPr>
            <p:ph type="dt" sz="half" idx="10"/>
          </p:nvPr>
        </p:nvSpPr>
        <p:spPr>
          <a:xfrm>
            <a:off x="6477000" y="55499"/>
            <a:ext cx="2133600" cy="365125"/>
          </a:xfrm>
        </p:spPr>
        <p:txBody>
          <a:bodyPr/>
          <a:lstStyle>
            <a:extLst/>
          </a:lstStyle>
          <a:p>
            <a:fld id="{FB6DDCE7-7B9F-43E9-8C67-8B0DB7BB9AE2}" type="datetimeFigureOut">
              <a:rPr lang="es-CO" smtClean="0"/>
              <a:t>30/10/2017</a:t>
            </a:fld>
            <a:endParaRPr lang="es-CO"/>
          </a:p>
        </p:txBody>
      </p:sp>
      <p:sp>
        <p:nvSpPr>
          <p:cNvPr id="6" name="5 Marcador de pie de página"/>
          <p:cNvSpPr>
            <a:spLocks noGrp="1"/>
          </p:cNvSpPr>
          <p:nvPr>
            <p:ph type="ftr" sz="quarter" idx="11"/>
          </p:nvPr>
        </p:nvSpPr>
        <p:spPr>
          <a:xfrm>
            <a:off x="914400" y="55499"/>
            <a:ext cx="5562600" cy="365125"/>
          </a:xfrm>
        </p:spPr>
        <p:txBody>
          <a:bodyPr/>
          <a:lstStyle>
            <a:extLst/>
          </a:lstStyle>
          <a:p>
            <a:endParaRPr lang="es-CO"/>
          </a:p>
        </p:txBody>
      </p:sp>
      <p:sp>
        <p:nvSpPr>
          <p:cNvPr id="7" name="6 Marcador de número de diapositiva"/>
          <p:cNvSpPr>
            <a:spLocks noGrp="1"/>
          </p:cNvSpPr>
          <p:nvPr>
            <p:ph type="sldNum" sz="quarter" idx="12"/>
          </p:nvPr>
        </p:nvSpPr>
        <p:spPr>
          <a:xfrm>
            <a:off x="8610600" y="55499"/>
            <a:ext cx="457200" cy="365125"/>
          </a:xfrm>
        </p:spPr>
        <p:txBody>
          <a:bodyPr/>
          <a:lstStyle>
            <a:extLst/>
          </a:lstStyle>
          <a:p>
            <a:fld id="{068372B0-CF9B-4431-9EA0-CA5A23A2F393}" type="slidenum">
              <a:rPr lang="es-CO" smtClean="0"/>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14 Rectángulo"/>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15 Rectángulo"/>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16 Rectángulo"/>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Marcador de título"/>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B6DDCE7-7B9F-43E9-8C67-8B0DB7BB9AE2}" type="datetimeFigureOut">
              <a:rPr lang="es-CO" smtClean="0"/>
              <a:t>30/10/2017</a:t>
            </a:fld>
            <a:endParaRPr lang="es-CO"/>
          </a:p>
        </p:txBody>
      </p:sp>
      <p:sp>
        <p:nvSpPr>
          <p:cNvPr id="3" name="2 Marcador de pie de página"/>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s-CO"/>
          </a:p>
        </p:txBody>
      </p:sp>
      <p:sp>
        <p:nvSpPr>
          <p:cNvPr id="23" name="22 Marcador de número de diapositiva"/>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068372B0-CF9B-4431-9EA0-CA5A23A2F393}" type="slidenum">
              <a:rPr lang="es-CO" smtClean="0"/>
              <a:t>‹Nº›</a:t>
            </a:fld>
            <a:endParaRPr lang="es-CO"/>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www.cancer.net/es/desplazarse-por-atenci%C3%B3n-del-c%C3%A1ncer/c%C3%B3mo-se-trata-el-c%C3%A1ncer/radioterapia" TargetMode="External"/><Relationship Id="rId2" Type="http://schemas.openxmlformats.org/officeDocument/2006/relationships/hyperlink" Target="http://www.cancer.net/es/desplazarse-por-atenci%C3%B3n-del-c%C3%A1ncer/c%C3%B3mo-se-trata-el-c%C3%A1ncer/cirug%C3%ADa" TargetMode="External"/><Relationship Id="rId1" Type="http://schemas.openxmlformats.org/officeDocument/2006/relationships/slideLayout" Target="../slideLayouts/slideLayout2.xml"/><Relationship Id="rId4" Type="http://schemas.openxmlformats.org/officeDocument/2006/relationships/hyperlink" Target="http://www.cancer.net/es/desplazarse-por-atenci%C3%B3n-del-c%C3%A1ncer/c%C3%B3mo-se-trata-el-c%C3%A1ncer/quimioterapia"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www.cancer.net/es/desplazarse-por-atenci%C3%B3n-del-c%C3%A1ncer/c%C3%B3mo-se-trata-el-c%C3%A1ncer/qu%C3%A9-es-el-trasplante-de-c%C3%A9lulas-madre-trasplante-de-m%C3%A9dula-%C3%B3sea"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www.cancer.net/es/desplazarse-por-atenci%C3%B3n-del-c%C3%A1ncer/c%C3%B3mo-se-trata-el-c%C3%A1ncer/cuidados-paliativo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O" sz="1800" dirty="0" smtClean="0"/>
              <a:t/>
            </a:r>
            <a:br>
              <a:rPr lang="es-CO" sz="1800" dirty="0" smtClean="0"/>
            </a:br>
            <a:r>
              <a:rPr lang="es-CO" sz="1800" dirty="0" smtClean="0"/>
              <a:t>                                </a:t>
            </a:r>
            <a:br>
              <a:rPr lang="es-CO" sz="1800" dirty="0" smtClean="0"/>
            </a:br>
            <a:r>
              <a:rPr lang="es-CO" sz="1800" dirty="0" smtClean="0"/>
              <a:t>¿DE DONDE PROVIENE?</a:t>
            </a:r>
            <a:br>
              <a:rPr lang="es-CO" sz="1800" dirty="0" smtClean="0"/>
            </a:br>
            <a:r>
              <a:rPr lang="es-CO" sz="1800" dirty="0" smtClean="0"/>
              <a:t>¿TIENE TRATAMIENTOS?</a:t>
            </a:r>
            <a:br>
              <a:rPr lang="es-CO" sz="1800" dirty="0" smtClean="0"/>
            </a:br>
            <a:r>
              <a:rPr lang="es-CO" sz="1800" dirty="0" smtClean="0"/>
              <a:t>¿Cuáles son sus SINTOMAS?</a:t>
            </a:r>
            <a:endParaRPr lang="es-CO" sz="1800" dirty="0"/>
          </a:p>
        </p:txBody>
      </p:sp>
      <p:sp>
        <p:nvSpPr>
          <p:cNvPr id="3" name="2 Subtítulo"/>
          <p:cNvSpPr>
            <a:spLocks noGrp="1"/>
          </p:cNvSpPr>
          <p:nvPr>
            <p:ph type="subTitle" idx="1"/>
          </p:nvPr>
        </p:nvSpPr>
        <p:spPr>
          <a:xfrm>
            <a:off x="914400" y="1643050"/>
            <a:ext cx="7772400" cy="1928826"/>
          </a:xfrm>
        </p:spPr>
        <p:txBody>
          <a:bodyPr>
            <a:normAutofit/>
          </a:bodyPr>
          <a:lstStyle/>
          <a:p>
            <a:pPr algn="ctr"/>
            <a:r>
              <a:rPr lang="es-CO" sz="7200" dirty="0" smtClean="0"/>
              <a:t>¿Qué es el Cáncer?</a:t>
            </a:r>
            <a:endParaRPr lang="es-CO" sz="7200" dirty="0"/>
          </a:p>
        </p:txBody>
      </p:sp>
      <p:pic>
        <p:nvPicPr>
          <p:cNvPr id="1026" name="Picture 2"/>
          <p:cNvPicPr>
            <a:picLocks noChangeAspect="1" noChangeArrowheads="1"/>
          </p:cNvPicPr>
          <p:nvPr/>
        </p:nvPicPr>
        <p:blipFill>
          <a:blip r:embed="rId2"/>
          <a:srcRect/>
          <a:stretch>
            <a:fillRect/>
          </a:stretch>
        </p:blipFill>
        <p:spPr bwMode="auto">
          <a:xfrm>
            <a:off x="5072066" y="3786190"/>
            <a:ext cx="2816851" cy="27717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dirty="0" smtClean="0"/>
              <a:t>Muchas gracias por su atención</a:t>
            </a:r>
            <a:endParaRPr lang="es-CO" dirty="0"/>
          </a:p>
        </p:txBody>
      </p:sp>
      <p:sp>
        <p:nvSpPr>
          <p:cNvPr id="3" name="2 Marcador de contenido"/>
          <p:cNvSpPr>
            <a:spLocks noGrp="1"/>
          </p:cNvSpPr>
          <p:nvPr>
            <p:ph idx="1"/>
          </p:nvPr>
        </p:nvSpPr>
        <p:spPr>
          <a:xfrm>
            <a:off x="914400" y="2060848"/>
            <a:ext cx="7772400" cy="4294712"/>
          </a:xfrm>
        </p:spPr>
        <p:txBody>
          <a:bodyPr>
            <a:normAutofit/>
          </a:bodyPr>
          <a:lstStyle/>
          <a:p>
            <a:pPr marL="68580" indent="0" algn="ctr">
              <a:buNone/>
            </a:pPr>
            <a:r>
              <a:rPr lang="es-CO" sz="3200" smtClean="0"/>
              <a:t>John Sebastián </a:t>
            </a:r>
            <a:endParaRPr lang="es-CO" sz="3200" dirty="0" smtClean="0"/>
          </a:p>
          <a:p>
            <a:pPr marL="68580" indent="0" algn="ctr">
              <a:buNone/>
            </a:pPr>
            <a:r>
              <a:rPr lang="es-CO" sz="3200" dirty="0" smtClean="0"/>
              <a:t>Betancur Osorno</a:t>
            </a:r>
          </a:p>
          <a:p>
            <a:pPr marL="68580" indent="0" algn="ctr">
              <a:buNone/>
            </a:pPr>
            <a:endParaRPr lang="es-CO" sz="3200" dirty="0" smtClean="0"/>
          </a:p>
          <a:p>
            <a:pPr marL="68580" indent="0" algn="ctr">
              <a:buNone/>
            </a:pPr>
            <a:r>
              <a:rPr lang="es-CO" sz="3200" dirty="0" smtClean="0"/>
              <a:t>¿Qué es el cáncer?</a:t>
            </a:r>
          </a:p>
          <a:p>
            <a:pPr marL="68580" indent="0" algn="ctr">
              <a:buNone/>
            </a:pPr>
            <a:endParaRPr lang="es-CO" sz="3200" dirty="0"/>
          </a:p>
          <a:p>
            <a:pPr marL="68580" indent="0" algn="ctr">
              <a:buNone/>
            </a:pPr>
            <a:r>
              <a:rPr lang="es-CO" sz="3200" dirty="0" smtClean="0"/>
              <a:t>8b</a:t>
            </a:r>
            <a:endParaRPr lang="es-CO" sz="3200" dirty="0"/>
          </a:p>
        </p:txBody>
      </p:sp>
    </p:spTree>
    <p:extLst>
      <p:ext uri="{BB962C8B-B14F-4D97-AF65-F5344CB8AC3E}">
        <p14:creationId xmlns:p14="http://schemas.microsoft.com/office/powerpoint/2010/main" val="1430971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dirty="0" smtClean="0"/>
              <a:t>CANCER</a:t>
            </a:r>
            <a:endParaRPr lang="es-CO" dirty="0"/>
          </a:p>
        </p:txBody>
      </p:sp>
      <p:sp>
        <p:nvSpPr>
          <p:cNvPr id="3" name="2 Marcador de contenido"/>
          <p:cNvSpPr>
            <a:spLocks noGrp="1"/>
          </p:cNvSpPr>
          <p:nvPr>
            <p:ph idx="1"/>
          </p:nvPr>
        </p:nvSpPr>
        <p:spPr/>
        <p:txBody>
          <a:bodyPr/>
          <a:lstStyle/>
          <a:p>
            <a:r>
              <a:rPr lang="es-CO" dirty="0" smtClean="0"/>
              <a:t>Cáncer es el nombre que se da a un conjunto de enfermedades relacionadas. En todos los tipos de cáncer, algunas de las células del cuerpo empiezan a dividirse sin detenerse y se diseminan a los tejidos del derredor.</a:t>
            </a:r>
          </a:p>
          <a:p>
            <a:pPr algn="ctr"/>
            <a:endParaRPr lang="es-CO" dirty="0" smtClean="0"/>
          </a:p>
          <a:p>
            <a:pPr>
              <a:buNone/>
            </a:pPr>
            <a:r>
              <a:rPr lang="es-CO" dirty="0" smtClean="0"/>
              <a:t> </a:t>
            </a:r>
          </a:p>
        </p:txBody>
      </p:sp>
      <p:pic>
        <p:nvPicPr>
          <p:cNvPr id="2054" name="Picture 6" descr="C:\Users\CPE\AppData\Local\Microsoft\Windows\Temporary Internet Files\Content.IE5\2Z9SEJHU\michelle[1].jpg"/>
          <p:cNvPicPr>
            <a:picLocks noChangeAspect="1" noChangeArrowheads="1"/>
          </p:cNvPicPr>
          <p:nvPr/>
        </p:nvPicPr>
        <p:blipFill>
          <a:blip r:embed="rId2"/>
          <a:srcRect/>
          <a:stretch>
            <a:fillRect/>
          </a:stretch>
        </p:blipFill>
        <p:spPr bwMode="auto">
          <a:xfrm>
            <a:off x="2714612" y="4357694"/>
            <a:ext cx="3929090" cy="208358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dirty="0" smtClean="0"/>
              <a:t>¿Qué causa el cáncer?</a:t>
            </a:r>
            <a:endParaRPr lang="es-CO" dirty="0"/>
          </a:p>
        </p:txBody>
      </p:sp>
      <p:sp>
        <p:nvSpPr>
          <p:cNvPr id="3" name="2 Marcador de contenido"/>
          <p:cNvSpPr>
            <a:spLocks noGrp="1"/>
          </p:cNvSpPr>
          <p:nvPr>
            <p:ph idx="1"/>
          </p:nvPr>
        </p:nvSpPr>
        <p:spPr/>
        <p:txBody>
          <a:bodyPr>
            <a:normAutofit/>
          </a:bodyPr>
          <a:lstStyle/>
          <a:p>
            <a:pPr>
              <a:buNone/>
            </a:pPr>
            <a:r>
              <a:rPr lang="es-CO" dirty="0" smtClean="0"/>
              <a:t>	Exactamente no se sabe es una enfermedad que tiene muchos síntomas pero culpar el haber hecho algo y que se lo haya provocado, hasta allá no a entrado la ciencia.</a:t>
            </a:r>
          </a:p>
          <a:p>
            <a:pPr>
              <a:buNone/>
            </a:pPr>
            <a:r>
              <a:rPr lang="es-CO" b="1" dirty="0" smtClean="0"/>
              <a:t>	¿Hay factores que me causen cáncer?</a:t>
            </a:r>
          </a:p>
          <a:p>
            <a:pPr>
              <a:buNone/>
            </a:pPr>
            <a:r>
              <a:rPr lang="es-CO" dirty="0" smtClean="0"/>
              <a:t>	SÍ, algunos estudios han demostrado que ciertos factores, llamados </a:t>
            </a:r>
            <a:r>
              <a:rPr lang="es-CO" b="1" dirty="0" smtClean="0"/>
              <a:t>FACTORES DE RIESGO</a:t>
            </a:r>
            <a:r>
              <a:rPr lang="es-CO" dirty="0" smtClean="0"/>
              <a:t> pueden aumentar las posibilidades de que una persona padezca </a:t>
            </a:r>
            <a:r>
              <a:rPr lang="es-CO" b="1" dirty="0" smtClean="0"/>
              <a:t>CANCER. </a:t>
            </a:r>
            <a:endParaRPr lang="es-CO"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6672"/>
          </a:xfrm>
        </p:spPr>
        <p:txBody>
          <a:bodyPr/>
          <a:lstStyle/>
          <a:p>
            <a:pPr algn="ctr"/>
            <a:r>
              <a:rPr lang="es-CO" dirty="0" smtClean="0"/>
              <a:t>¿COMO PREVENIRME </a:t>
            </a:r>
            <a:br>
              <a:rPr lang="es-CO" dirty="0" smtClean="0"/>
            </a:br>
            <a:r>
              <a:rPr lang="es-CO" dirty="0" smtClean="0"/>
              <a:t>DEL CANCER?</a:t>
            </a:r>
            <a:endParaRPr lang="es-CO" dirty="0"/>
          </a:p>
        </p:txBody>
      </p:sp>
      <p:sp>
        <p:nvSpPr>
          <p:cNvPr id="3" name="2 Marcador de contenido"/>
          <p:cNvSpPr>
            <a:spLocks noGrp="1"/>
          </p:cNvSpPr>
          <p:nvPr>
            <p:ph idx="1"/>
          </p:nvPr>
        </p:nvSpPr>
        <p:spPr/>
        <p:txBody>
          <a:bodyPr>
            <a:normAutofit lnSpcReduction="10000"/>
          </a:bodyPr>
          <a:lstStyle/>
          <a:p>
            <a:r>
              <a:rPr lang="es-CO" b="1" dirty="0" smtClean="0"/>
              <a:t>NO FUMAR</a:t>
            </a:r>
          </a:p>
          <a:p>
            <a:r>
              <a:rPr lang="es-CO" b="1" dirty="0" smtClean="0"/>
              <a:t>EVITAR LA OBESIDAD</a:t>
            </a:r>
          </a:p>
          <a:p>
            <a:r>
              <a:rPr lang="es-CO" b="1" dirty="0" smtClean="0"/>
              <a:t>REALIZAR ACTIVIDAD FISICA</a:t>
            </a:r>
          </a:p>
          <a:p>
            <a:r>
              <a:rPr lang="es-CO" b="1" dirty="0" smtClean="0"/>
              <a:t>AUMENTAR EL CONSUMO DE FRUTAS</a:t>
            </a:r>
          </a:p>
          <a:p>
            <a:r>
              <a:rPr lang="es-CO" b="1" dirty="0" smtClean="0"/>
              <a:t>LIMITAR EL CONSUMO DE GRASAS SATURADAS</a:t>
            </a:r>
          </a:p>
          <a:p>
            <a:r>
              <a:rPr lang="es-CO" b="1" dirty="0" smtClean="0"/>
              <a:t>ES RECOMENDABLE EL USO DEL ACEITE DE OLIVA</a:t>
            </a:r>
          </a:p>
          <a:p>
            <a:r>
              <a:rPr lang="es-CO" b="1" dirty="0" smtClean="0"/>
              <a:t>CONSUMIR 8 VASOS DIARIOS DE AGUA</a:t>
            </a:r>
            <a:endParaRPr lang="es-CO"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5488704"/>
          </a:xfrm>
        </p:spPr>
        <p:txBody>
          <a:bodyPr/>
          <a:lstStyle/>
          <a:p>
            <a:r>
              <a:rPr lang="es-CO" sz="3000" dirty="0" smtClean="0">
                <a:latin typeface="+mn-lt"/>
              </a:rPr>
              <a:t>-</a:t>
            </a:r>
            <a:r>
              <a:rPr lang="es-CO" sz="3000" b="1" dirty="0" smtClean="0">
                <a:solidFill>
                  <a:schemeClr val="tx1"/>
                </a:solidFill>
                <a:latin typeface="+mn-lt"/>
              </a:rPr>
              <a:t>Moderar el consumo de alcohol</a:t>
            </a:r>
            <a:br>
              <a:rPr lang="es-CO" sz="3000" b="1" dirty="0" smtClean="0">
                <a:solidFill>
                  <a:schemeClr val="tx1"/>
                </a:solidFill>
                <a:latin typeface="+mn-lt"/>
              </a:rPr>
            </a:br>
            <a:r>
              <a:rPr lang="es-CO" sz="3000" b="1" dirty="0" smtClean="0">
                <a:solidFill>
                  <a:schemeClr val="tx1"/>
                </a:solidFill>
                <a:latin typeface="+mn-lt"/>
              </a:rPr>
              <a:t>-Evitar la exposición excesiva al sol</a:t>
            </a:r>
            <a:br>
              <a:rPr lang="es-CO" sz="3000" b="1" dirty="0" smtClean="0">
                <a:solidFill>
                  <a:schemeClr val="tx1"/>
                </a:solidFill>
                <a:latin typeface="+mn-lt"/>
              </a:rPr>
            </a:br>
            <a:endParaRPr lang="es-CO" sz="3000" dirty="0">
              <a:latin typeface="+mn-lt"/>
            </a:endParaRPr>
          </a:p>
        </p:txBody>
      </p:sp>
      <p:pic>
        <p:nvPicPr>
          <p:cNvPr id="3074" name="Picture 2"/>
          <p:cNvPicPr>
            <a:picLocks noChangeAspect="1" noChangeArrowheads="1"/>
          </p:cNvPicPr>
          <p:nvPr/>
        </p:nvPicPr>
        <p:blipFill>
          <a:blip r:embed="rId2"/>
          <a:srcRect/>
          <a:stretch>
            <a:fillRect/>
          </a:stretch>
        </p:blipFill>
        <p:spPr bwMode="auto">
          <a:xfrm>
            <a:off x="1214414" y="1928802"/>
            <a:ext cx="7142185" cy="4071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dirty="0" smtClean="0"/>
              <a:t>AQUÍ UN VIDEO DE EXPLICACION</a:t>
            </a:r>
            <a:endParaRPr lang="es-CO" dirty="0"/>
          </a:p>
        </p:txBody>
      </p:sp>
      <p:pic>
        <p:nvPicPr>
          <p:cNvPr id="6" name="¿Cómo prevenir el cánc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884363"/>
            <a:ext cx="7772400" cy="437197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dirty="0" smtClean="0"/>
              <a:t>TRATAMIENTOS PARA LOS </a:t>
            </a:r>
            <a:r>
              <a:rPr lang="es-CO" smtClean="0"/>
              <a:t>DIFERENTES TIPOS </a:t>
            </a:r>
            <a:r>
              <a:rPr lang="es-CO" dirty="0" smtClean="0"/>
              <a:t>DE CANCER</a:t>
            </a:r>
            <a:endParaRPr lang="es-CO" dirty="0"/>
          </a:p>
        </p:txBody>
      </p:sp>
      <p:sp>
        <p:nvSpPr>
          <p:cNvPr id="3" name="2 Marcador de contenido"/>
          <p:cNvSpPr>
            <a:spLocks noGrp="1"/>
          </p:cNvSpPr>
          <p:nvPr>
            <p:ph idx="1"/>
          </p:nvPr>
        </p:nvSpPr>
        <p:spPr/>
        <p:txBody>
          <a:bodyPr>
            <a:normAutofit fontScale="92500" lnSpcReduction="10000"/>
          </a:bodyPr>
          <a:lstStyle/>
          <a:p>
            <a:pPr fontAlgn="base"/>
            <a:r>
              <a:rPr lang="es-CO" dirty="0">
                <a:hlinkClick r:id="rId2"/>
              </a:rPr>
              <a:t>Cirugía</a:t>
            </a:r>
            <a:endParaRPr lang="es-CO" dirty="0"/>
          </a:p>
          <a:p>
            <a:pPr fontAlgn="base"/>
            <a:r>
              <a:rPr lang="es-CO" dirty="0"/>
              <a:t>La cirugía es el tipo más antiguo de terapia contra el cáncer. </a:t>
            </a:r>
            <a:endParaRPr lang="es-CO" dirty="0" smtClean="0"/>
          </a:p>
          <a:p>
            <a:pPr fontAlgn="base"/>
            <a:r>
              <a:rPr lang="es-CO" dirty="0">
                <a:hlinkClick r:id="rId3"/>
              </a:rPr>
              <a:t>Radioterapia</a:t>
            </a:r>
            <a:endParaRPr lang="es-CO" dirty="0"/>
          </a:p>
          <a:p>
            <a:pPr fontAlgn="base"/>
            <a:r>
              <a:rPr lang="es-CO" dirty="0"/>
              <a:t>La radioterapia es el uso de rayos X u otras partículas con alta potencia para destruir las células cancerosas</a:t>
            </a:r>
            <a:r>
              <a:rPr lang="es-CO" dirty="0" smtClean="0"/>
              <a:t>.</a:t>
            </a:r>
          </a:p>
          <a:p>
            <a:pPr fontAlgn="base"/>
            <a:r>
              <a:rPr lang="es-CO" dirty="0">
                <a:hlinkClick r:id="rId4"/>
              </a:rPr>
              <a:t>Quimioterapia</a:t>
            </a:r>
            <a:endParaRPr lang="es-CO" dirty="0"/>
          </a:p>
          <a:p>
            <a:pPr fontAlgn="base"/>
            <a:r>
              <a:rPr lang="es-CO" dirty="0"/>
              <a:t>La quimioterapia es el uso de fármacos para destruir las células cancerosas.</a:t>
            </a:r>
          </a:p>
          <a:p>
            <a:pPr fontAlgn="base"/>
            <a:endParaRPr lang="es-CO" dirty="0"/>
          </a:p>
          <a:p>
            <a:pPr fontAlgn="base"/>
            <a:endParaRPr lang="es-CO" dirty="0"/>
          </a:p>
        </p:txBody>
      </p:sp>
    </p:spTree>
    <p:extLst>
      <p:ext uri="{BB962C8B-B14F-4D97-AF65-F5344CB8AC3E}">
        <p14:creationId xmlns:p14="http://schemas.microsoft.com/office/powerpoint/2010/main" val="1860008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5221192"/>
          </a:xfrm>
        </p:spPr>
        <p:txBody>
          <a:bodyPr/>
          <a:lstStyle/>
          <a:p>
            <a:pPr marL="457200" indent="-457200" fontAlgn="base">
              <a:buFont typeface="Arial" panose="020B0604020202020204" pitchFamily="34" charset="0"/>
              <a:buChar char="•"/>
            </a:pPr>
            <a:r>
              <a:rPr lang="es-CO" sz="2800" dirty="0">
                <a:hlinkClick r:id="rId2"/>
              </a:rPr>
              <a:t>Qué es el trasplante de células madre (trasplante de médula ósea)</a:t>
            </a:r>
            <a:r>
              <a:rPr lang="es-CO" sz="2800" dirty="0"/>
              <a:t/>
            </a:r>
            <a:br>
              <a:rPr lang="es-CO" sz="2800" dirty="0"/>
            </a:br>
            <a:r>
              <a:rPr lang="es-CO" sz="2800" dirty="0"/>
              <a:t>El trasplante de células madre es un procedimiento que se recomienda con mayor frecuencia como opción de tratamiento para las personas con leucemia, mieloma múltiple y algunos tipos de linfoma. También puede usarse para tratar algunas enfermedades genéticas que involucran la sangre</a:t>
            </a:r>
            <a:r>
              <a:rPr lang="es-CO" sz="2800" dirty="0" smtClean="0"/>
              <a:t>.</a:t>
            </a:r>
            <a:r>
              <a:rPr lang="es-CO" dirty="0"/>
              <a:t/>
            </a:r>
            <a:br>
              <a:rPr lang="es-CO" dirty="0"/>
            </a:br>
            <a:endParaRPr lang="es-CO" dirty="0"/>
          </a:p>
        </p:txBody>
      </p:sp>
    </p:spTree>
    <p:extLst>
      <p:ext uri="{BB962C8B-B14F-4D97-AF65-F5344CB8AC3E}">
        <p14:creationId xmlns:p14="http://schemas.microsoft.com/office/powerpoint/2010/main" val="2029470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fontAlgn="base"/>
            <a:r>
              <a:rPr lang="es-CO" sz="3600" dirty="0">
                <a:hlinkClick r:id="rId2"/>
              </a:rPr>
              <a:t>Cuidados paliativos</a:t>
            </a:r>
            <a:r>
              <a:rPr lang="es-CO" sz="3600" dirty="0"/>
              <a:t/>
            </a:r>
            <a:br>
              <a:rPr lang="es-CO" sz="3600" dirty="0"/>
            </a:br>
            <a:r>
              <a:rPr lang="es-CO" sz="3600" dirty="0"/>
              <a:t>Los cuidados paliativos se centran en prevenir, controlar y aliviar los síntomas del cáncer y los efectos secundarios del tratamiento del cáncer.</a:t>
            </a:r>
            <a:r>
              <a:rPr lang="es-CO" dirty="0"/>
              <a:t/>
            </a:r>
            <a:br>
              <a:rPr lang="es-CO" dirty="0"/>
            </a:br>
            <a:endParaRPr lang="es-CO" dirty="0"/>
          </a:p>
        </p:txBody>
      </p:sp>
      <p:sp>
        <p:nvSpPr>
          <p:cNvPr id="3" name="2 Marcador de contenido"/>
          <p:cNvSpPr>
            <a:spLocks noGrp="1"/>
          </p:cNvSpPr>
          <p:nvPr>
            <p:ph idx="1"/>
          </p:nvPr>
        </p:nvSpPr>
        <p:spPr>
          <a:xfrm>
            <a:off x="1043608" y="4437112"/>
            <a:ext cx="7643192" cy="1918448"/>
          </a:xfrm>
        </p:spPr>
        <p:txBody>
          <a:bodyPr/>
          <a:lstStyle/>
          <a:p>
            <a:r>
              <a:rPr lang="es-CO" dirty="0" smtClean="0"/>
              <a:t>ENTRE  OTROS</a:t>
            </a:r>
          </a:p>
        </p:txBody>
      </p:sp>
    </p:spTree>
    <p:extLst>
      <p:ext uri="{BB962C8B-B14F-4D97-AF65-F5344CB8AC3E}">
        <p14:creationId xmlns:p14="http://schemas.microsoft.com/office/powerpoint/2010/main" val="38219317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149</TotalTime>
  <Words>164</Words>
  <Application>Microsoft Office PowerPoint</Application>
  <PresentationFormat>Presentación en pantalla (4:3)</PresentationFormat>
  <Paragraphs>37</Paragraphs>
  <Slides>10</Slides>
  <Notes>0</Notes>
  <HiddenSlides>0</HiddenSlides>
  <MMClips>1</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Metro</vt:lpstr>
      <vt:lpstr>                                  ¿DE DONDE PROVIENE? ¿TIENE TRATAMIENTOS? ¿Cuáles son sus SINTOMAS?</vt:lpstr>
      <vt:lpstr>CANCER</vt:lpstr>
      <vt:lpstr>¿Qué causa el cáncer?</vt:lpstr>
      <vt:lpstr>¿COMO PREVENIRME  DEL CANCER?</vt:lpstr>
      <vt:lpstr>-Moderar el consumo de alcohol -Evitar la exposición excesiva al sol </vt:lpstr>
      <vt:lpstr>AQUÍ UN VIDEO DE EXPLICACION</vt:lpstr>
      <vt:lpstr>TRATAMIENTOS PARA LOS DIFERENTES TIPOS DE CANCER</vt:lpstr>
      <vt:lpstr>Qué es el trasplante de células madre (trasplante de médula ósea) El trasplante de células madre es un procedimiento que se recomienda con mayor frecuencia como opción de tratamiento para las personas con leucemia, mieloma múltiple y algunos tipos de linfoma. También puede usarse para tratar algunas enfermedades genéticas que involucran la sangre. </vt:lpstr>
      <vt:lpstr>Cuidados paliativos Los cuidados paliativos se centran en prevenir, controlar y aliviar los síntomas del cáncer y los efectos secundarios del tratamiento del cáncer. </vt:lpstr>
      <vt:lpstr>Muchas 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 DONDE PROVIENE? TIENE TRATAMIENTOS? SINTOMAS</dc:title>
  <dc:creator>Usuario de Windows</dc:creator>
  <cp:lastModifiedBy>Juan M y  Jhon S</cp:lastModifiedBy>
  <cp:revision>7</cp:revision>
  <dcterms:created xsi:type="dcterms:W3CDTF">2017-08-04T12:43:35Z</dcterms:created>
  <dcterms:modified xsi:type="dcterms:W3CDTF">2017-10-31T01:37:50Z</dcterms:modified>
</cp:coreProperties>
</file>