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60" r:id="rId6"/>
    <p:sldId id="261"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58" d="100"/>
          <a:sy n="58" d="100"/>
        </p:scale>
        <p:origin x="1290" y="48"/>
      </p:cViewPr>
      <p:guideLst>
        <p:guide orient="horz" pos="2160"/>
        <p:guide pos="2880"/>
      </p:guideLst>
    </p:cSldViewPr>
  </p:slideViewPr>
  <p:outlineViewPr>
    <p:cViewPr>
      <p:scale>
        <a:sx n="33" d="100"/>
        <a:sy n="33" d="100"/>
      </p:scale>
      <p:origin x="0" y="-14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5AA7DB8-A2CC-4596-A526-00D85725E021}" type="datetimeFigureOut">
              <a:rPr lang="en-US" smtClean="0"/>
              <a:t>10/19/2017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C2631A6-2C46-4668-823F-B85F606DFF6B}" type="slidenum">
              <a:rPr lang="en-US" smtClean="0"/>
              <a:t>‹Nº›</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5AA7DB8-A2CC-4596-A526-00D85725E021}"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5AA7DB8-A2CC-4596-A526-00D85725E021}"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AA7DB8-A2CC-4596-A526-00D85725E021}"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AA7DB8-A2CC-4596-A526-00D85725E021}"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5AA7DB8-A2CC-4596-A526-00D85725E021}"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631A6-2C46-4668-823F-B85F606DFF6B}" type="slidenum">
              <a:rPr lang="en-US" smtClean="0"/>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AA7DB8-A2CC-4596-A526-00D85725E021}"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5AA7DB8-A2CC-4596-A526-00D85725E021}"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A7DB8-A2CC-4596-A526-00D85725E021}"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5AA7DB8-A2CC-4596-A526-00D85725E021}" type="datetimeFigureOut">
              <a:rPr lang="en-US" smtClean="0"/>
              <a:t>10/19/2017</a:t>
            </a:fld>
            <a:endParaRPr lang="en-US"/>
          </a:p>
        </p:txBody>
      </p:sp>
      <p:sp>
        <p:nvSpPr>
          <p:cNvPr id="7" name="Slide Number Placeholder 6"/>
          <p:cNvSpPr>
            <a:spLocks noGrp="1"/>
          </p:cNvSpPr>
          <p:nvPr>
            <p:ph type="sldNum" sz="quarter" idx="12"/>
          </p:nvPr>
        </p:nvSpPr>
        <p:spPr/>
        <p:txBody>
          <a:bodyPr/>
          <a:lstStyle/>
          <a:p>
            <a:fld id="{1C2631A6-2C46-4668-823F-B85F606DFF6B}" type="slidenum">
              <a:rPr lang="en-US" smtClean="0"/>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AA7DB8-A2CC-4596-A526-00D85725E021}" type="datetimeFigureOut">
              <a:rPr lang="en-US" smtClean="0"/>
              <a:t>10/19/2017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C2631A6-2C46-4668-823F-B85F606DFF6B}"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5AA7DB8-A2CC-4596-A526-00D85725E021}" type="datetimeFigureOut">
              <a:rPr lang="en-US" smtClean="0"/>
              <a:t>10/19/2017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C2631A6-2C46-4668-823F-B85F606DFF6B}"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6016" y="2852936"/>
            <a:ext cx="3313355" cy="2232248"/>
          </a:xfrm>
        </p:spPr>
        <p:txBody>
          <a:bodyPr>
            <a:normAutofit/>
          </a:bodyPr>
          <a:lstStyle/>
          <a:p>
            <a:r>
              <a:rPr lang="es-CO" sz="4000" dirty="0" smtClean="0"/>
              <a:t>Ingenio Risaralda</a:t>
            </a:r>
            <a:endParaRPr lang="en-US" sz="4000" dirty="0"/>
          </a:p>
        </p:txBody>
      </p:sp>
    </p:spTree>
    <p:extLst>
      <p:ext uri="{BB962C8B-B14F-4D97-AF65-F5344CB8AC3E}">
        <p14:creationId xmlns:p14="http://schemas.microsoft.com/office/powerpoint/2010/main" val="25196327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latin typeface="Algerian" pitchFamily="82" charset="0"/>
              </a:rPr>
              <a:t>¿Quienes somos?</a:t>
            </a:r>
            <a:endParaRPr lang="en-US" dirty="0">
              <a:latin typeface="Algerian" pitchFamily="82" charset="0"/>
            </a:endParaRPr>
          </a:p>
        </p:txBody>
      </p:sp>
      <p:sp>
        <p:nvSpPr>
          <p:cNvPr id="3" name="2 Marcador de contenido"/>
          <p:cNvSpPr>
            <a:spLocks noGrp="1"/>
          </p:cNvSpPr>
          <p:nvPr>
            <p:ph idx="1"/>
          </p:nvPr>
        </p:nvSpPr>
        <p:spPr/>
        <p:txBody>
          <a:bodyPr/>
          <a:lstStyle/>
          <a:p>
            <a:r>
              <a:rPr lang="es-CO" dirty="0" smtClean="0"/>
              <a:t>El ingenio Risaralda ubicado en el corazón de eje cafetero colombiano a escasos 2 km. Del municipio de la Virginia  es una empresa agroindustrial dedicada a la transformación  de la caña de azúcar a la comercialización de azúcar y sus derivados y a la cogeneración y venta de energía.</a:t>
            </a:r>
            <a:endParaRPr lang="en-US" dirty="0"/>
          </a:p>
        </p:txBody>
      </p:sp>
    </p:spTree>
    <p:extLst>
      <p:ext uri="{BB962C8B-B14F-4D97-AF65-F5344CB8AC3E}">
        <p14:creationId xmlns:p14="http://schemas.microsoft.com/office/powerpoint/2010/main" val="2322056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latin typeface="Algerian" pitchFamily="82" charset="0"/>
              </a:rPr>
              <a:t>Nuestra historia </a:t>
            </a:r>
            <a:endParaRPr lang="en-US" dirty="0">
              <a:latin typeface="Algerian" pitchFamily="82" charset="0"/>
            </a:endParaRPr>
          </a:p>
        </p:txBody>
      </p:sp>
      <p:sp>
        <p:nvSpPr>
          <p:cNvPr id="4" name="3 Marcador de contenido"/>
          <p:cNvSpPr>
            <a:spLocks noGrp="1"/>
          </p:cNvSpPr>
          <p:nvPr>
            <p:ph sz="quarter" idx="14"/>
          </p:nvPr>
        </p:nvSpPr>
        <p:spPr>
          <a:xfrm>
            <a:off x="4645152" y="2313431"/>
            <a:ext cx="3419856" cy="3563842"/>
          </a:xfrm>
        </p:spPr>
        <p:txBody>
          <a:bodyPr>
            <a:normAutofit fontScale="85000" lnSpcReduction="20000"/>
          </a:bodyPr>
          <a:lstStyle/>
          <a:p>
            <a:r>
              <a:rPr lang="es-CO" dirty="0" smtClean="0"/>
              <a:t>EL ingenio Risaralda S.A fue fundado en 1973 con la participación inicial  de la federación nacional de cafeteros, cofia gro, el instituto de fomento industrial (IFI), la cooperación financiera de occidente y un grupo de propietarios de tierras de la región.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48881"/>
            <a:ext cx="360040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3420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68580" indent="0">
              <a:buNone/>
            </a:pPr>
            <a:r>
              <a:rPr lang="es-CO" sz="2000" dirty="0" smtClean="0">
                <a:solidFill>
                  <a:schemeClr val="bg2">
                    <a:lumMod val="75000"/>
                  </a:schemeClr>
                </a:solidFill>
                <a:latin typeface="Algerian" pitchFamily="82" charset="0"/>
              </a:rPr>
              <a:t>DIRECCIONAMIENTO ESTRATEGICO</a:t>
            </a:r>
          </a:p>
          <a:p>
            <a:pPr marL="68580" indent="0">
              <a:buNone/>
            </a:pPr>
            <a:r>
              <a:rPr lang="es-CO" sz="2000" dirty="0" smtClean="0">
                <a:solidFill>
                  <a:schemeClr val="tx1"/>
                </a:solidFill>
                <a:latin typeface="+mj-lt"/>
              </a:rPr>
              <a:t>nuestro direccionamiento estratégico es el norte para planear, hacer, verificar y actuar con pensamiento y criterio como empresa de categoría mundial. Es </a:t>
            </a:r>
            <a:r>
              <a:rPr lang="es-CO" sz="2000" dirty="0" smtClean="0">
                <a:solidFill>
                  <a:schemeClr val="tx1"/>
                </a:solidFill>
                <a:latin typeface="+mj-lt"/>
              </a:rPr>
              <a:t>allí </a:t>
            </a:r>
            <a:r>
              <a:rPr lang="es-CO" sz="2000" dirty="0" smtClean="0">
                <a:solidFill>
                  <a:schemeClr val="tx1"/>
                </a:solidFill>
                <a:latin typeface="+mj-lt"/>
              </a:rPr>
              <a:t>donde están consignadas los principios y valores que guían nuestra conducta</a:t>
            </a:r>
            <a:endParaRPr lang="es-CO" sz="2000" dirty="0">
              <a:solidFill>
                <a:schemeClr val="tx1"/>
              </a:solidFill>
              <a:latin typeface="+mj-lt"/>
            </a:endParaRPr>
          </a:p>
          <a:p>
            <a:pPr marL="68580" indent="0">
              <a:buNone/>
            </a:pPr>
            <a:endParaRPr lang="en-US" sz="1400" dirty="0">
              <a:solidFill>
                <a:schemeClr val="tx1"/>
              </a:solidFill>
              <a:latin typeface="Algerian" pitchFamily="82" charset="0"/>
            </a:endParaRPr>
          </a:p>
        </p:txBody>
      </p:sp>
      <p:sp>
        <p:nvSpPr>
          <p:cNvPr id="3" name="2 Título"/>
          <p:cNvSpPr>
            <a:spLocks noGrp="1"/>
          </p:cNvSpPr>
          <p:nvPr>
            <p:ph type="title"/>
          </p:nvPr>
        </p:nvSpPr>
        <p:spPr>
          <a:xfrm>
            <a:off x="4788024" y="908720"/>
            <a:ext cx="2944532" cy="4536504"/>
          </a:xfrm>
        </p:spPr>
        <p:txBody>
          <a:bodyPr>
            <a:normAutofit/>
          </a:bodyPr>
          <a:lstStyle/>
          <a:p>
            <a:r>
              <a:rPr lang="es-CO" sz="3100" dirty="0" smtClean="0">
                <a:solidFill>
                  <a:schemeClr val="bg2">
                    <a:lumMod val="75000"/>
                  </a:schemeClr>
                </a:solidFill>
                <a:latin typeface="Algerian" pitchFamily="82" charset="0"/>
              </a:rPr>
              <a:t>MISION</a:t>
            </a:r>
            <a:r>
              <a:rPr lang="es-CO" dirty="0" smtClean="0">
                <a:latin typeface="Algerian" pitchFamily="82" charset="0"/>
              </a:rPr>
              <a:t> </a:t>
            </a:r>
            <a:br>
              <a:rPr lang="es-CO" dirty="0" smtClean="0">
                <a:latin typeface="Algerian" pitchFamily="82" charset="0"/>
              </a:rPr>
            </a:br>
            <a:r>
              <a:rPr lang="es-CO" sz="1400" dirty="0" smtClean="0">
                <a:solidFill>
                  <a:schemeClr val="tx1"/>
                </a:solidFill>
              </a:rPr>
              <a:t>Transformar y aprovechar al máximo el potencial de la caña de azúcar para obtener energía renovable y ofrecer productos de alta calidad satisfaciendo el mercado objetivo con desarrollo sostenible</a:t>
            </a:r>
            <a:br>
              <a:rPr lang="es-CO" sz="1400" dirty="0" smtClean="0">
                <a:solidFill>
                  <a:schemeClr val="tx1"/>
                </a:solidFill>
              </a:rPr>
            </a:br>
            <a:r>
              <a:rPr lang="es-CO" sz="1400" dirty="0" smtClean="0">
                <a:solidFill>
                  <a:schemeClr val="tx1"/>
                </a:solidFill>
              </a:rPr>
              <a:t/>
            </a:r>
            <a:br>
              <a:rPr lang="es-CO" sz="1400" dirty="0" smtClean="0">
                <a:solidFill>
                  <a:schemeClr val="tx1"/>
                </a:solidFill>
              </a:rPr>
            </a:br>
            <a:r>
              <a:rPr lang="es-CO" sz="3100" dirty="0" smtClean="0">
                <a:solidFill>
                  <a:schemeClr val="bg2">
                    <a:lumMod val="75000"/>
                  </a:schemeClr>
                </a:solidFill>
                <a:latin typeface="Algerian" pitchFamily="82" charset="0"/>
              </a:rPr>
              <a:t>visión  </a:t>
            </a:r>
            <a:br>
              <a:rPr lang="es-CO" sz="3100" dirty="0" smtClean="0">
                <a:solidFill>
                  <a:schemeClr val="bg2">
                    <a:lumMod val="75000"/>
                  </a:schemeClr>
                </a:solidFill>
                <a:latin typeface="Algerian" pitchFamily="82" charset="0"/>
              </a:rPr>
            </a:br>
            <a:r>
              <a:rPr lang="es-CO" sz="1400" dirty="0" smtClean="0">
                <a:solidFill>
                  <a:schemeClr val="tx1"/>
                </a:solidFill>
              </a:rPr>
              <a:t>En el año 2024, ser un ingenio de categoría mundial el aprovechamiento integral de la caña de azúcar, con responsabilidad social y ambiental</a:t>
            </a:r>
            <a:endParaRPr lang="en-US" sz="3100" dirty="0">
              <a:latin typeface="Algerian" pitchFamily="82" charset="0"/>
            </a:endParaRPr>
          </a:p>
        </p:txBody>
      </p:sp>
    </p:spTree>
    <p:extLst>
      <p:ext uri="{BB962C8B-B14F-4D97-AF65-F5344CB8AC3E}">
        <p14:creationId xmlns:p14="http://schemas.microsoft.com/office/powerpoint/2010/main" val="327217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41721" y="1693369"/>
            <a:ext cx="3425651" cy="720081"/>
          </a:xfrm>
        </p:spPr>
        <p:txBody>
          <a:bodyPr/>
          <a:lstStyle/>
          <a:p>
            <a:r>
              <a:rPr lang="es-CO" dirty="0" smtClean="0">
                <a:latin typeface="Algerian" pitchFamily="82" charset="0"/>
              </a:rPr>
              <a:t>NUESTROS PRINCIPIOS</a:t>
            </a:r>
            <a:endParaRPr lang="en-US" dirty="0">
              <a:latin typeface="Algerian" pitchFamily="82" charset="0"/>
            </a:endParaRPr>
          </a:p>
        </p:txBody>
      </p:sp>
      <p:sp>
        <p:nvSpPr>
          <p:cNvPr id="4" name="3 Marcador de contenido"/>
          <p:cNvSpPr>
            <a:spLocks noGrp="1"/>
          </p:cNvSpPr>
          <p:nvPr>
            <p:ph sz="half" idx="2"/>
          </p:nvPr>
        </p:nvSpPr>
        <p:spPr>
          <a:xfrm>
            <a:off x="1041721" y="2708920"/>
            <a:ext cx="3419856" cy="3101571"/>
          </a:xfrm>
        </p:spPr>
        <p:txBody>
          <a:bodyPr>
            <a:normAutofit/>
          </a:bodyPr>
          <a:lstStyle/>
          <a:p>
            <a:pPr>
              <a:buFont typeface="Arial" pitchFamily="34" charset="0"/>
              <a:buChar char="•"/>
            </a:pPr>
            <a:r>
              <a:rPr lang="es-CO" sz="1400" dirty="0" smtClean="0"/>
              <a:t>CALIDAD E INOCUIDAD</a:t>
            </a:r>
          </a:p>
          <a:p>
            <a:pPr>
              <a:buFont typeface="Arial" pitchFamily="34" charset="0"/>
              <a:buChar char="•"/>
            </a:pPr>
            <a:r>
              <a:rPr lang="es-CO" sz="1400" dirty="0" smtClean="0"/>
              <a:t>PRODUCTIVIDAD, COMPETITIVIDAD, GENERRACION DE VALOR, MEJORAMIENTO CONTINUO, INNOVACION Y ADAPTACION AL CAMBIO</a:t>
            </a:r>
          </a:p>
          <a:p>
            <a:pPr>
              <a:buFont typeface="Arial" pitchFamily="34" charset="0"/>
              <a:buChar char="•"/>
            </a:pPr>
            <a:r>
              <a:rPr lang="es-CO" sz="1400" dirty="0" smtClean="0"/>
              <a:t>ECOEFICENCIA, RESPONSABILIDAD SOCIAL Y GESTION DEL RIESGO</a:t>
            </a:r>
          </a:p>
          <a:p>
            <a:pPr>
              <a:buFont typeface="Arial" pitchFamily="34" charset="0"/>
              <a:buChar char="•"/>
            </a:pPr>
            <a:r>
              <a:rPr lang="es-CO" sz="1400" dirty="0" smtClean="0"/>
              <a:t>CONOCIMIENTO DEL NEGOCIO, TRABAJO EN EQUIPO Y COMUNICACIÓN EFECTIVA</a:t>
            </a:r>
            <a:endParaRPr lang="en-US" sz="1400" dirty="0"/>
          </a:p>
        </p:txBody>
      </p:sp>
      <p:sp>
        <p:nvSpPr>
          <p:cNvPr id="5" name="4 Marcador de texto"/>
          <p:cNvSpPr>
            <a:spLocks noGrp="1"/>
          </p:cNvSpPr>
          <p:nvPr>
            <p:ph type="body" sz="quarter" idx="3"/>
          </p:nvPr>
        </p:nvSpPr>
        <p:spPr>
          <a:xfrm>
            <a:off x="4643307" y="1666795"/>
            <a:ext cx="3423546" cy="720080"/>
          </a:xfrm>
        </p:spPr>
        <p:txBody>
          <a:bodyPr/>
          <a:lstStyle/>
          <a:p>
            <a:r>
              <a:rPr lang="es-CO" dirty="0" smtClean="0">
                <a:latin typeface="Algerian" pitchFamily="82" charset="0"/>
              </a:rPr>
              <a:t>NUESTROS VALORES</a:t>
            </a:r>
            <a:endParaRPr lang="en-US" dirty="0">
              <a:latin typeface="Algerian" pitchFamily="82" charset="0"/>
            </a:endParaRPr>
          </a:p>
        </p:txBody>
      </p:sp>
      <p:sp>
        <p:nvSpPr>
          <p:cNvPr id="6" name="5 Marcador de contenido"/>
          <p:cNvSpPr>
            <a:spLocks noGrp="1"/>
          </p:cNvSpPr>
          <p:nvPr>
            <p:ph sz="quarter" idx="4"/>
          </p:nvPr>
        </p:nvSpPr>
        <p:spPr>
          <a:xfrm>
            <a:off x="4643307" y="2841806"/>
            <a:ext cx="3419856" cy="2835797"/>
          </a:xfrm>
        </p:spPr>
        <p:txBody>
          <a:bodyPr>
            <a:normAutofit/>
          </a:bodyPr>
          <a:lstStyle/>
          <a:p>
            <a:pPr>
              <a:buFont typeface="Arial" pitchFamily="34" charset="0"/>
              <a:buChar char="•"/>
            </a:pPr>
            <a:r>
              <a:rPr lang="es-CO" sz="1400" dirty="0" smtClean="0"/>
              <a:t>ORIENTACION AL SEVICIO, RESPETO Y COMPROMISO</a:t>
            </a:r>
            <a:endParaRPr lang="es-CO" sz="1400" dirty="0"/>
          </a:p>
          <a:p>
            <a:pPr>
              <a:buFont typeface="Arial" pitchFamily="34" charset="0"/>
              <a:buChar char="•"/>
            </a:pPr>
            <a:r>
              <a:rPr lang="es-CO" sz="1400" dirty="0" smtClean="0"/>
              <a:t>ACTITUD POSITA AL CAMBIO</a:t>
            </a:r>
          </a:p>
          <a:p>
            <a:pPr>
              <a:buFont typeface="Arial" pitchFamily="34" charset="0"/>
              <a:buChar char="•"/>
            </a:pPr>
            <a:r>
              <a:rPr lang="es-CO" sz="1400" dirty="0" smtClean="0"/>
              <a:t>RESPONSABILIDAD Y SOLIADRIDAD</a:t>
            </a:r>
          </a:p>
          <a:p>
            <a:pPr>
              <a:buFont typeface="Arial" pitchFamily="34" charset="0"/>
              <a:buChar char="•"/>
            </a:pPr>
            <a:r>
              <a:rPr lang="es-CO" sz="1400" dirty="0" smtClean="0"/>
              <a:t>LIDERAZGO</a:t>
            </a:r>
          </a:p>
        </p:txBody>
      </p:sp>
    </p:spTree>
    <p:extLst>
      <p:ext uri="{BB962C8B-B14F-4D97-AF65-F5344CB8AC3E}">
        <p14:creationId xmlns:p14="http://schemas.microsoft.com/office/powerpoint/2010/main" val="1360871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latin typeface="Algerian" pitchFamily="82" charset="0"/>
              </a:rPr>
              <a:t>ELABORACION </a:t>
            </a:r>
            <a:endParaRPr lang="en-US" dirty="0">
              <a:latin typeface="Algerian" pitchFamily="82" charset="0"/>
            </a:endParaRPr>
          </a:p>
        </p:txBody>
      </p:sp>
      <p:sp>
        <p:nvSpPr>
          <p:cNvPr id="3" name="2 Marcador de contenido"/>
          <p:cNvSpPr>
            <a:spLocks noGrp="1"/>
          </p:cNvSpPr>
          <p:nvPr>
            <p:ph idx="1"/>
          </p:nvPr>
        </p:nvSpPr>
        <p:spPr/>
        <p:txBody>
          <a:bodyPr>
            <a:normAutofit/>
          </a:bodyPr>
          <a:lstStyle/>
          <a:p>
            <a:r>
              <a:rPr lang="es-CO" sz="1800" dirty="0" smtClean="0"/>
              <a:t>MOLINOS</a:t>
            </a:r>
          </a:p>
          <a:p>
            <a:r>
              <a:rPr lang="es-CO" sz="1800" dirty="0" smtClean="0"/>
              <a:t>CLARIFICACION</a:t>
            </a:r>
          </a:p>
          <a:p>
            <a:r>
              <a:rPr lang="es-CO" sz="1800" dirty="0" smtClean="0"/>
              <a:t>EVAPORACION</a:t>
            </a:r>
          </a:p>
          <a:p>
            <a:r>
              <a:rPr lang="es-CO" sz="1800" dirty="0" smtClean="0"/>
              <a:t>CRITALIZACION</a:t>
            </a:r>
          </a:p>
          <a:p>
            <a:r>
              <a:rPr lang="es-CO" sz="1800" dirty="0" smtClean="0"/>
              <a:t>CENTRIFUGACION</a:t>
            </a:r>
          </a:p>
          <a:p>
            <a:r>
              <a:rPr lang="es-CO" sz="1800" dirty="0" smtClean="0"/>
              <a:t>SECADO</a:t>
            </a:r>
          </a:p>
          <a:p>
            <a:pPr marL="68580" indent="0">
              <a:buNone/>
            </a:pPr>
            <a:endParaRPr lang="en-US" sz="1800" dirty="0"/>
          </a:p>
        </p:txBody>
      </p:sp>
      <p:pic>
        <p:nvPicPr>
          <p:cNvPr id="1026" name="Picture 2" descr="Resultado de imagen para ingenio risaralda elabor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097920"/>
            <a:ext cx="4229323"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130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latin typeface="Algerian" pitchFamily="82" charset="0"/>
              </a:rPr>
              <a:t>MANDATO</a:t>
            </a:r>
            <a:endParaRPr lang="en-US" dirty="0">
              <a:latin typeface="Algerian" pitchFamily="82" charset="0"/>
            </a:endParaRPr>
          </a:p>
        </p:txBody>
      </p:sp>
      <p:sp>
        <p:nvSpPr>
          <p:cNvPr id="3" name="2 Marcador de contenido"/>
          <p:cNvSpPr>
            <a:spLocks noGrp="1"/>
          </p:cNvSpPr>
          <p:nvPr>
            <p:ph idx="1"/>
          </p:nvPr>
        </p:nvSpPr>
        <p:spPr/>
        <p:txBody>
          <a:bodyPr/>
          <a:lstStyle/>
          <a:p>
            <a:pPr marL="68580" indent="0">
              <a:buNone/>
            </a:pPr>
            <a:r>
              <a:rPr lang="es-CO" dirty="0" smtClean="0"/>
              <a:t>Todas las actividades de la empresa tienen como fin ultimo:</a:t>
            </a:r>
          </a:p>
          <a:p>
            <a:pPr>
              <a:buFont typeface="Arial" pitchFamily="34" charset="0"/>
              <a:buChar char="•"/>
            </a:pPr>
            <a:r>
              <a:rPr lang="es-CO" dirty="0" smtClean="0"/>
              <a:t>Perdurar</a:t>
            </a:r>
          </a:p>
          <a:p>
            <a:pPr>
              <a:buFont typeface="Arial" pitchFamily="34" charset="0"/>
              <a:buChar char="•"/>
            </a:pPr>
            <a:r>
              <a:rPr lang="es-CO" dirty="0" smtClean="0"/>
              <a:t>Generar valor</a:t>
            </a:r>
          </a:p>
          <a:p>
            <a:pPr>
              <a:buFont typeface="Arial" pitchFamily="34" charset="0"/>
              <a:buChar char="•"/>
            </a:pPr>
            <a:r>
              <a:rPr lang="es-CO" dirty="0" smtClean="0"/>
              <a:t>Crecer</a:t>
            </a:r>
          </a:p>
          <a:p>
            <a:pPr>
              <a:buFont typeface="Arial" pitchFamily="34" charset="0"/>
              <a:buChar char="•"/>
            </a:pPr>
            <a:r>
              <a:rPr lang="es-CO" dirty="0" smtClean="0"/>
              <a:t>Desarrollo sostenible</a:t>
            </a:r>
          </a:p>
          <a:p>
            <a:pPr marL="68580" indent="0">
              <a:buNone/>
            </a:pPr>
            <a:r>
              <a:rPr lang="es-CO" dirty="0" smtClean="0"/>
              <a:t>Actuaremos siempre de acuerdo a nuestro direccionamiento estratégico</a:t>
            </a:r>
            <a:endParaRPr lang="en-US" dirty="0"/>
          </a:p>
        </p:txBody>
      </p:sp>
    </p:spTree>
    <p:extLst>
      <p:ext uri="{BB962C8B-B14F-4D97-AF65-F5344CB8AC3E}">
        <p14:creationId xmlns:p14="http://schemas.microsoft.com/office/powerpoint/2010/main" val="2566712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latin typeface="Algerian" panose="04020705040A02060702" pitchFamily="82" charset="0"/>
              </a:rPr>
              <a:t>ASPECTOS COMERCIALES</a:t>
            </a:r>
            <a:endParaRPr lang="es-CO" dirty="0">
              <a:latin typeface="Algerian" panose="04020705040A02060702" pitchFamily="82" charset="0"/>
            </a:endParaRPr>
          </a:p>
        </p:txBody>
      </p:sp>
      <p:sp>
        <p:nvSpPr>
          <p:cNvPr id="3" name="Marcador de contenido 2"/>
          <p:cNvSpPr>
            <a:spLocks noGrp="1"/>
          </p:cNvSpPr>
          <p:nvPr>
            <p:ph idx="1"/>
          </p:nvPr>
        </p:nvSpPr>
        <p:spPr/>
        <p:txBody>
          <a:bodyPr>
            <a:normAutofit/>
          </a:bodyPr>
          <a:lstStyle/>
          <a:p>
            <a:pPr marL="68580" indent="0">
              <a:buNone/>
            </a:pPr>
            <a:r>
              <a:rPr lang="es-CO" u="sng" dirty="0" smtClean="0">
                <a:solidFill>
                  <a:srgbClr val="FF0000"/>
                </a:solidFill>
              </a:rPr>
              <a:t>Procedimiento de venta</a:t>
            </a:r>
            <a:r>
              <a:rPr lang="es-CO" dirty="0" smtClean="0">
                <a:solidFill>
                  <a:srgbClr val="FF0000"/>
                </a:solidFill>
              </a:rPr>
              <a:t>:</a:t>
            </a:r>
          </a:p>
          <a:p>
            <a:pPr marL="68580" indent="0">
              <a:buNone/>
            </a:pPr>
            <a:r>
              <a:rPr lang="es-CO" sz="1600" dirty="0" smtClean="0">
                <a:solidFill>
                  <a:schemeClr val="tx1"/>
                </a:solidFill>
              </a:rPr>
              <a:t>En el cual entramos a conocer su necesidad de abastecimiento en las calidades requeridas y ajustando de común acuerdo los tiempos de entrega podremos garantizar un abastecimiento oportuno.</a:t>
            </a:r>
          </a:p>
          <a:p>
            <a:pPr marL="68580" indent="0">
              <a:buNone/>
            </a:pPr>
            <a:r>
              <a:rPr lang="es-CO" u="sng" dirty="0" smtClean="0">
                <a:solidFill>
                  <a:srgbClr val="FF0000"/>
                </a:solidFill>
              </a:rPr>
              <a:t>Procedimiento post venta:</a:t>
            </a:r>
          </a:p>
          <a:p>
            <a:pPr marL="68580" indent="0">
              <a:buNone/>
            </a:pPr>
            <a:r>
              <a:rPr lang="es-CO" sz="1600" dirty="0" smtClean="0">
                <a:solidFill>
                  <a:schemeClr val="tx1"/>
                </a:solidFill>
              </a:rPr>
              <a:t>Nos anticipamos a sus requerimientos de inventarios, atendiendo sus necesidades mínimas. Adicional  a esto desarrollamos anualmente el análisis financiero para que nuestros clientes claves puedan acceder a cupos de crédito o el aumento de los mismos</a:t>
            </a:r>
            <a:endParaRPr lang="es-CO" sz="1600" dirty="0">
              <a:solidFill>
                <a:schemeClr val="tx1"/>
              </a:solidFill>
            </a:endParaRPr>
          </a:p>
        </p:txBody>
      </p:sp>
    </p:spTree>
    <p:extLst>
      <p:ext uri="{BB962C8B-B14F-4D97-AF65-F5344CB8AC3E}">
        <p14:creationId xmlns:p14="http://schemas.microsoft.com/office/powerpoint/2010/main" val="2596091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212</TotalTime>
  <Words>311</Words>
  <Application>Microsoft Office PowerPoint</Application>
  <PresentationFormat>Presentación en pantalla (4:3)</PresentationFormat>
  <Paragraphs>37</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Algerian</vt:lpstr>
      <vt:lpstr>Arial</vt:lpstr>
      <vt:lpstr>Century Gothic</vt:lpstr>
      <vt:lpstr>Wingdings 2</vt:lpstr>
      <vt:lpstr>Austin</vt:lpstr>
      <vt:lpstr>Ingenio Risaralda</vt:lpstr>
      <vt:lpstr>¿Quienes somos?</vt:lpstr>
      <vt:lpstr>Nuestra historia </vt:lpstr>
      <vt:lpstr>MISION  Transformar y aprovechar al máximo el potencial de la caña de azúcar para obtener energía renovable y ofrecer productos de alta calidad satisfaciendo el mercado objetivo con desarrollo sostenible  visión   En el año 2024, ser un ingenio de categoría mundial el aprovechamiento integral de la caña de azúcar, con responsabilidad social y ambiental</vt:lpstr>
      <vt:lpstr>Presentación de PowerPoint</vt:lpstr>
      <vt:lpstr>ELABORACION </vt:lpstr>
      <vt:lpstr>MANDATO</vt:lpstr>
      <vt:lpstr>ASPECTOS COMERCIALES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Ingenio Risaralda</dc:title>
  <dc:creator>ESTUDIANTE</dc:creator>
  <cp:lastModifiedBy>John Durán</cp:lastModifiedBy>
  <cp:revision>15</cp:revision>
  <dcterms:created xsi:type="dcterms:W3CDTF">2017-10-11T16:45:27Z</dcterms:created>
  <dcterms:modified xsi:type="dcterms:W3CDTF">2017-10-20T00:08:38Z</dcterms:modified>
</cp:coreProperties>
</file>