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54DD-48C3-41F5-9BB7-BDE72509E960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83F6-9217-441D-A10A-87D73F5D5C12}" type="slidenum">
              <a:rPr lang="es-CO" smtClean="0"/>
              <a:t>‹Nº›</a:t>
            </a:fld>
            <a:endParaRPr lang="es-CO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54DD-48C3-41F5-9BB7-BDE72509E960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83F6-9217-441D-A10A-87D73F5D5C12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54DD-48C3-41F5-9BB7-BDE72509E960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83F6-9217-441D-A10A-87D73F5D5C12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54DD-48C3-41F5-9BB7-BDE72509E960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83F6-9217-441D-A10A-87D73F5D5C12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54DD-48C3-41F5-9BB7-BDE72509E960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83F6-9217-441D-A10A-87D73F5D5C12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54DD-48C3-41F5-9BB7-BDE72509E960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83F6-9217-441D-A10A-87D73F5D5C12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54DD-48C3-41F5-9BB7-BDE72509E960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83F6-9217-441D-A10A-87D73F5D5C12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54DD-48C3-41F5-9BB7-BDE72509E960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83F6-9217-441D-A10A-87D73F5D5C12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54DD-48C3-41F5-9BB7-BDE72509E960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83F6-9217-441D-A10A-87D73F5D5C12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54DD-48C3-41F5-9BB7-BDE72509E960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83F6-9217-441D-A10A-87D73F5D5C12}" type="slidenum">
              <a:rPr lang="es-CO" smtClean="0"/>
              <a:t>‹Nº›</a:t>
            </a:fld>
            <a:endParaRPr lang="es-CO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54DD-48C3-41F5-9BB7-BDE72509E960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83F6-9217-441D-A10A-87D73F5D5C12}" type="slidenum">
              <a:rPr lang="es-CO" smtClean="0"/>
              <a:t>‹Nº›</a:t>
            </a:fld>
            <a:endParaRPr lang="es-CO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1BB54DD-48C3-41F5-9BB7-BDE72509E960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B6E83F6-9217-441D-A10A-87D73F5D5C12}" type="slidenum">
              <a:rPr lang="es-CO" smtClean="0"/>
              <a:t>‹Nº›</a:t>
            </a:fld>
            <a:endParaRPr lang="es-C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2130425"/>
            <a:ext cx="5004048" cy="2450703"/>
          </a:xfrm>
        </p:spPr>
        <p:txBody>
          <a:bodyPr>
            <a:normAutofit/>
          </a:bodyPr>
          <a:lstStyle/>
          <a:p>
            <a:r>
              <a:rPr lang="es-CO" sz="7200" dirty="0" smtClean="0">
                <a:solidFill>
                  <a:schemeClr val="bg1"/>
                </a:solidFill>
                <a:latin typeface="MV Boli" pitchFamily="2" charset="0"/>
                <a:cs typeface="MV Boli" pitchFamily="2" charset="0"/>
              </a:rPr>
              <a:t>La cirrosis</a:t>
            </a:r>
            <a:br>
              <a:rPr lang="es-CO" sz="7200" dirty="0" smtClean="0">
                <a:solidFill>
                  <a:schemeClr val="bg1"/>
                </a:solidFill>
                <a:latin typeface="MV Boli" pitchFamily="2" charset="0"/>
                <a:cs typeface="MV Boli" pitchFamily="2" charset="0"/>
              </a:rPr>
            </a:br>
            <a:r>
              <a:rPr lang="es-CO" sz="7200" dirty="0" smtClean="0">
                <a:solidFill>
                  <a:schemeClr val="bg1"/>
                </a:solidFill>
                <a:latin typeface="MV Boli" pitchFamily="2" charset="0"/>
                <a:cs typeface="MV Boli" pitchFamily="2" charset="0"/>
              </a:rPr>
              <a:t>Hepática</a:t>
            </a:r>
            <a:endParaRPr lang="es-CO" sz="7200" dirty="0">
              <a:solidFill>
                <a:schemeClr val="bg1"/>
              </a:solidFill>
              <a:latin typeface="MV Boli" pitchFamily="2" charset="0"/>
              <a:cs typeface="MV Bol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608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sz="6000" dirty="0" smtClean="0">
                <a:solidFill>
                  <a:schemeClr val="bg1"/>
                </a:solidFill>
                <a:latin typeface="MV Boli" pitchFamily="2" charset="0"/>
                <a:cs typeface="MV Boli" pitchFamily="2" charset="0"/>
              </a:rPr>
              <a:t>¿Qué es?</a:t>
            </a:r>
            <a:endParaRPr lang="es-CO" sz="6000" dirty="0">
              <a:solidFill>
                <a:schemeClr val="bg1"/>
              </a:solidFill>
              <a:latin typeface="MV Boli" pitchFamily="2" charset="0"/>
              <a:cs typeface="MV Boli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 </a:t>
            </a:r>
            <a:r>
              <a:rPr lang="es-CO" sz="2800" dirty="0">
                <a:latin typeface="MV Boli" panose="02000500030200090000" pitchFamily="2" charset="0"/>
                <a:cs typeface="MV Boli" panose="02000500030200090000" pitchFamily="2" charset="0"/>
              </a:rPr>
              <a:t>Es un conjunto de cicatrices en el hígado. El tejido cicatricial se forma por lesiones o enfermedades prolongadas. Este tejido no puede hacer lo que hace el tejido hepático sano: producir proteínas. Ayudar a combatir las infecciones, limpiar la sangre, ayudar a digerir los alimentos y almacenar energía.</a:t>
            </a:r>
            <a:endParaRPr lang="es-ES" sz="28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43309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sz="6000" dirty="0" smtClean="0">
                <a:solidFill>
                  <a:schemeClr val="bg1"/>
                </a:solidFill>
                <a:latin typeface="MV Boli" pitchFamily="2" charset="0"/>
                <a:cs typeface="MV Boli" pitchFamily="2" charset="0"/>
              </a:rPr>
              <a:t>Causas</a:t>
            </a:r>
            <a:endParaRPr lang="es-CO" sz="6000" dirty="0">
              <a:solidFill>
                <a:schemeClr val="bg1"/>
              </a:solidFill>
              <a:latin typeface="MV Boli" pitchFamily="2" charset="0"/>
              <a:cs typeface="MV Boli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pPr lvl="0"/>
            <a:r>
              <a:rPr lang="es-CO" dirty="0">
                <a:latin typeface="MV Boli" panose="02000500030200090000" pitchFamily="2" charset="0"/>
                <a:cs typeface="MV Boli" panose="02000500030200090000" pitchFamily="2" charset="0"/>
              </a:rPr>
              <a:t>La ingesta excesiva de alcohol</a:t>
            </a:r>
            <a:endParaRPr lang="es-ES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lvl="0"/>
            <a:r>
              <a:rPr lang="es-CO" dirty="0">
                <a:latin typeface="MV Boli" panose="02000500030200090000" pitchFamily="2" charset="0"/>
                <a:cs typeface="MV Boli" panose="02000500030200090000" pitchFamily="2" charset="0"/>
              </a:rPr>
              <a:t>El virus de la hepatitis C</a:t>
            </a:r>
            <a:endParaRPr lang="es-ES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lvl="0"/>
            <a:r>
              <a:rPr lang="es-CO" dirty="0">
                <a:latin typeface="MV Boli" panose="02000500030200090000" pitchFamily="2" charset="0"/>
                <a:cs typeface="MV Boli" panose="02000500030200090000" pitchFamily="2" charset="0"/>
              </a:rPr>
              <a:t>El virus de la hepatitis B</a:t>
            </a:r>
            <a:endParaRPr lang="es-ES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lvl="0"/>
            <a:r>
              <a:rPr lang="es-CO" dirty="0">
                <a:latin typeface="MV Boli" panose="02000500030200090000" pitchFamily="2" charset="0"/>
                <a:cs typeface="MV Boli" panose="02000500030200090000" pitchFamily="2" charset="0"/>
              </a:rPr>
              <a:t>Enfermedades autoinmunes</a:t>
            </a:r>
            <a:endParaRPr lang="es-ES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lvl="0"/>
            <a:r>
              <a:rPr lang="es-CO" dirty="0">
                <a:latin typeface="MV Boli" panose="02000500030200090000" pitchFamily="2" charset="0"/>
                <a:cs typeface="MV Boli" panose="02000500030200090000" pitchFamily="2" charset="0"/>
              </a:rPr>
              <a:t>Los defectos de la vías biliares</a:t>
            </a:r>
            <a:endParaRPr lang="es-ES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lvl="0"/>
            <a:r>
              <a:rPr lang="es-CO" dirty="0">
                <a:latin typeface="MV Boli" panose="02000500030200090000" pitchFamily="2" charset="0"/>
                <a:cs typeface="MV Boli" panose="02000500030200090000" pitchFamily="2" charset="0"/>
              </a:rPr>
              <a:t>Reacciones alérgicas provocadas por medicamentos recetados o no</a:t>
            </a:r>
            <a:endParaRPr lang="es-ES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lvl="0"/>
            <a:r>
              <a:rPr lang="es-CO" dirty="0">
                <a:latin typeface="MV Boli" panose="02000500030200090000" pitchFamily="2" charset="0"/>
                <a:cs typeface="MV Boli" panose="02000500030200090000" pitchFamily="2" charset="0"/>
              </a:rPr>
              <a:t>Hemocromatosis</a:t>
            </a:r>
            <a:endParaRPr lang="es-ES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lvl="0"/>
            <a:r>
              <a:rPr lang="es-CO" dirty="0">
                <a:latin typeface="MV Boli" panose="02000500030200090000" pitchFamily="2" charset="0"/>
                <a:cs typeface="MV Boli" panose="02000500030200090000" pitchFamily="2" charset="0"/>
              </a:rPr>
              <a:t>Enfermedades de Wilson</a:t>
            </a:r>
            <a:endParaRPr lang="es-ES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41015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sz="6000" dirty="0" smtClean="0">
                <a:solidFill>
                  <a:schemeClr val="bg1"/>
                </a:solidFill>
                <a:latin typeface="MV Boli" pitchFamily="2" charset="0"/>
                <a:cs typeface="MV Boli" pitchFamily="2" charset="0"/>
              </a:rPr>
              <a:t>Síntomas</a:t>
            </a:r>
            <a:endParaRPr lang="es-CO" sz="6000" dirty="0">
              <a:solidFill>
                <a:schemeClr val="bg1"/>
              </a:solidFill>
              <a:latin typeface="MV Boli" pitchFamily="2" charset="0"/>
              <a:cs typeface="MV Boli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es-CO" sz="3300" dirty="0">
                <a:latin typeface="MV Boli" panose="02000500030200090000" pitchFamily="2" charset="0"/>
                <a:cs typeface="MV Boli" panose="02000500030200090000" pitchFamily="2" charset="0"/>
              </a:rPr>
              <a:t>Fatiga, debilidad y cansancio inexplicable</a:t>
            </a:r>
            <a:endParaRPr lang="es-ES" sz="33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lvl="0"/>
            <a:r>
              <a:rPr lang="es-CO" sz="3300" dirty="0">
                <a:latin typeface="MV Boli" panose="02000500030200090000" pitchFamily="2" charset="0"/>
                <a:cs typeface="MV Boli" panose="02000500030200090000" pitchFamily="2" charset="0"/>
              </a:rPr>
              <a:t>Pérdida significativa del apetito</a:t>
            </a:r>
            <a:endParaRPr lang="es-ES" sz="33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lvl="0"/>
            <a:r>
              <a:rPr lang="es-CO" sz="3300" dirty="0">
                <a:latin typeface="MV Boli" panose="02000500030200090000" pitchFamily="2" charset="0"/>
                <a:cs typeface="MV Boli" panose="02000500030200090000" pitchFamily="2" charset="0"/>
              </a:rPr>
              <a:t>Pérdida de peso</a:t>
            </a:r>
            <a:endParaRPr lang="es-ES" sz="33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lvl="0"/>
            <a:r>
              <a:rPr lang="es-CO" sz="3300" dirty="0">
                <a:latin typeface="MV Boli" panose="02000500030200090000" pitchFamily="2" charset="0"/>
                <a:cs typeface="MV Boli" panose="02000500030200090000" pitchFamily="2" charset="0"/>
              </a:rPr>
              <a:t>Nauseas, especialmente cuando se consumen alimentos grasos</a:t>
            </a:r>
            <a:endParaRPr lang="es-ES" sz="33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lvl="0"/>
            <a:r>
              <a:rPr lang="es-CO" sz="3300" dirty="0">
                <a:latin typeface="MV Boli" panose="02000500030200090000" pitchFamily="2" charset="0"/>
                <a:cs typeface="MV Boli" panose="02000500030200090000" pitchFamily="2" charset="0"/>
              </a:rPr>
              <a:t>Se presenta alternadamente tanto estreñimiento como diarrea</a:t>
            </a:r>
            <a:endParaRPr lang="es-ES" sz="33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lvl="0"/>
            <a:r>
              <a:rPr lang="es-CO" sz="3300" dirty="0">
                <a:latin typeface="MV Boli" panose="02000500030200090000" pitchFamily="2" charset="0"/>
                <a:cs typeface="MV Boli" panose="02000500030200090000" pitchFamily="2" charset="0"/>
              </a:rPr>
              <a:t>Se experimenta una exagerada y desagradable producción de gases</a:t>
            </a:r>
            <a:endParaRPr lang="es-ES" sz="33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lvl="0"/>
            <a:r>
              <a:rPr lang="es-CO" sz="3300" dirty="0">
                <a:latin typeface="MV Boli" panose="02000500030200090000" pitchFamily="2" charset="0"/>
                <a:cs typeface="MV Boli" panose="02000500030200090000" pitchFamily="2" charset="0"/>
              </a:rPr>
              <a:t>Edemas en las piernas y se hincha o inflama el vientre</a:t>
            </a:r>
            <a:endParaRPr lang="es-ES" sz="33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lvl="0"/>
            <a:r>
              <a:rPr lang="es-CO" sz="3300" dirty="0">
                <a:latin typeface="MV Boli" panose="02000500030200090000" pitchFamily="2" charset="0"/>
                <a:cs typeface="MV Boli" panose="02000500030200090000" pitchFamily="2" charset="0"/>
              </a:rPr>
              <a:t>Se experimentan algunos temblores en los dedos y en la lengua</a:t>
            </a:r>
            <a:endParaRPr lang="es-ES" sz="33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lvl="0"/>
            <a:r>
              <a:rPr lang="es-CO" sz="3300" dirty="0">
                <a:latin typeface="MV Boli" panose="02000500030200090000" pitchFamily="2" charset="0"/>
                <a:cs typeface="MV Boli" panose="02000500030200090000" pitchFamily="2" charset="0"/>
              </a:rPr>
              <a:t>El vaso se crece y el hígado se deforma</a:t>
            </a:r>
            <a:endParaRPr lang="es-ES" sz="33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lvl="0"/>
            <a:r>
              <a:rPr lang="es-CO" sz="3300" dirty="0">
                <a:latin typeface="MV Boli" panose="02000500030200090000" pitchFamily="2" charset="0"/>
                <a:cs typeface="MV Boli" panose="02000500030200090000" pitchFamily="2" charset="0"/>
              </a:rPr>
              <a:t>Se presenta una grave insuficiencia renal y cardiaca</a:t>
            </a:r>
            <a:endParaRPr lang="es-ES" sz="33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endParaRPr lang="es-CO" dirty="0"/>
          </a:p>
        </p:txBody>
      </p:sp>
      <p:pic>
        <p:nvPicPr>
          <p:cNvPr id="1026" name="Picture 2" descr="C:\Users\ESTUDIANTE\AppData\Local\Microsoft\Windows\Temporary Internet Files\Content.IE5\GW1ZJNTU\HEAD_cirrosis2816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44824"/>
            <a:ext cx="4038600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1480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6000" dirty="0" smtClean="0">
                <a:solidFill>
                  <a:schemeClr val="bg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Tratamientos caseros</a:t>
            </a:r>
            <a:endParaRPr lang="es-ES" sz="6000" dirty="0">
              <a:solidFill>
                <a:schemeClr val="bg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CO" sz="2800" dirty="0">
                <a:latin typeface="MV Boli" panose="02000500030200090000" pitchFamily="2" charset="0"/>
                <a:cs typeface="MV Boli" panose="02000500030200090000" pitchFamily="2" charset="0"/>
              </a:rPr>
              <a:t>La sábila</a:t>
            </a:r>
            <a:endParaRPr lang="es-ES" sz="28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lvl="0"/>
            <a:r>
              <a:rPr lang="es-CO" sz="2800" dirty="0">
                <a:latin typeface="MV Boli" panose="02000500030200090000" pitchFamily="2" charset="0"/>
                <a:cs typeface="MV Boli" panose="02000500030200090000" pitchFamily="2" charset="0"/>
              </a:rPr>
              <a:t>Las semillas de apio</a:t>
            </a:r>
            <a:endParaRPr lang="es-ES" sz="28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lvl="0"/>
            <a:r>
              <a:rPr lang="es-CO" sz="2800" dirty="0">
                <a:latin typeface="MV Boli" panose="02000500030200090000" pitchFamily="2" charset="0"/>
                <a:cs typeface="MV Boli" panose="02000500030200090000" pitchFamily="2" charset="0"/>
              </a:rPr>
              <a:t>La cúrcuma</a:t>
            </a:r>
            <a:endParaRPr lang="es-ES" sz="28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lvl="0"/>
            <a:r>
              <a:rPr lang="es-CO" sz="2800" dirty="0">
                <a:latin typeface="MV Boli" panose="02000500030200090000" pitchFamily="2" charset="0"/>
                <a:cs typeface="MV Boli" panose="02000500030200090000" pitchFamily="2" charset="0"/>
              </a:rPr>
              <a:t>El cardo Mariano</a:t>
            </a:r>
            <a:endParaRPr lang="es-ES" sz="28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lvl="0"/>
            <a:r>
              <a:rPr lang="es-CO" sz="2800" dirty="0">
                <a:latin typeface="MV Boli" panose="02000500030200090000" pitchFamily="2" charset="0"/>
                <a:cs typeface="MV Boli" panose="02000500030200090000" pitchFamily="2" charset="0"/>
              </a:rPr>
              <a:t>El limón</a:t>
            </a:r>
            <a:endParaRPr lang="es-ES" sz="28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lvl="0"/>
            <a:r>
              <a:rPr lang="es-CO" sz="2800" dirty="0">
                <a:latin typeface="MV Boli" panose="02000500030200090000" pitchFamily="2" charset="0"/>
                <a:cs typeface="MV Boli" panose="02000500030200090000" pitchFamily="2" charset="0"/>
              </a:rPr>
              <a:t>Las semillas de la papaya</a:t>
            </a:r>
            <a:endParaRPr lang="es-ES" sz="28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86" y="1456829"/>
            <a:ext cx="1359594" cy="1812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4552" y="2334760"/>
            <a:ext cx="1794350" cy="1121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5636" y="5121209"/>
            <a:ext cx="1608956" cy="1269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6722" y="3806095"/>
            <a:ext cx="1583680" cy="1179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3446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6000" dirty="0" smtClean="0">
                <a:solidFill>
                  <a:schemeClr val="bg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Como prevenirla</a:t>
            </a:r>
            <a:endParaRPr lang="es-ES" sz="6000" dirty="0">
              <a:solidFill>
                <a:schemeClr val="bg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>
                <a:latin typeface="MV Boli" panose="02000500030200090000" pitchFamily="2" charset="0"/>
                <a:cs typeface="MV Boli" panose="02000500030200090000" pitchFamily="2" charset="0"/>
              </a:rPr>
              <a:t>La manera más afectiva de prevenir la cirrosis es llevando una alimentación sana y evitando el consumo de alcohol, de esta manera se evita el daño en las células del hígado.</a:t>
            </a:r>
            <a:endParaRPr lang="es-ES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r>
              <a:rPr lang="es-CO" b="1" dirty="0">
                <a:solidFill>
                  <a:schemeClr val="bg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Nunca se deben mezclar los medicamentos con el alcohol</a:t>
            </a:r>
            <a:r>
              <a:rPr lang="es-CO" dirty="0">
                <a:solidFill>
                  <a:schemeClr val="bg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, </a:t>
            </a:r>
            <a:r>
              <a:rPr lang="es-CO" dirty="0">
                <a:latin typeface="MV Boli" panose="02000500030200090000" pitchFamily="2" charset="0"/>
                <a:cs typeface="MV Boli" panose="02000500030200090000" pitchFamily="2" charset="0"/>
              </a:rPr>
              <a:t>además evitar el consumo de medicinas sin autorización médica.</a:t>
            </a:r>
            <a:endParaRPr lang="es-ES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endParaRPr lang="es-E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8332" y="4509120"/>
            <a:ext cx="2941860" cy="1837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2995724"/>
      </p:ext>
    </p:extLst>
  </p:cSld>
  <p:clrMapOvr>
    <a:masterClrMapping/>
  </p:clrMapOvr>
</p:sld>
</file>

<file path=ppt/theme/theme1.xml><?xml version="1.0" encoding="utf-8"?>
<a:theme xmlns:a="http://schemas.openxmlformats.org/drawingml/2006/main" name="Paja">
  <a:themeElements>
    <a:clrScheme name="Paj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j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56</TotalTime>
  <Words>252</Words>
  <Application>Microsoft Office PowerPoint</Application>
  <PresentationFormat>Presentación en pantalla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Paja</vt:lpstr>
      <vt:lpstr>La cirrosis Hepática</vt:lpstr>
      <vt:lpstr>¿Qué es?</vt:lpstr>
      <vt:lpstr>Causas</vt:lpstr>
      <vt:lpstr>Síntomas</vt:lpstr>
      <vt:lpstr>Tratamientos caseros</vt:lpstr>
      <vt:lpstr>Como prevenirla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cirrosis</dc:title>
  <dc:creator>ESTUDIANTE</dc:creator>
  <cp:lastModifiedBy>pc1</cp:lastModifiedBy>
  <cp:revision>6</cp:revision>
  <dcterms:created xsi:type="dcterms:W3CDTF">2017-10-30T12:37:19Z</dcterms:created>
  <dcterms:modified xsi:type="dcterms:W3CDTF">2017-10-30T14:53:14Z</dcterms:modified>
</cp:coreProperties>
</file>