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CA8B232-2C6A-43ED-8E32-20E82D555980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CO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2C33574-32CD-44FE-8913-A80F84386B20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8B232-2C6A-43ED-8E32-20E82D555980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33574-32CD-44FE-8913-A80F84386B2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8B232-2C6A-43ED-8E32-20E82D555980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33574-32CD-44FE-8913-A80F84386B2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CA8B232-2C6A-43ED-8E32-20E82D555980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2C33574-32CD-44FE-8913-A80F84386B20}" type="slidenum">
              <a:rPr lang="es-CO" smtClean="0"/>
              <a:t>‹Nº›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CA8B232-2C6A-43ED-8E32-20E82D555980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CO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2C33574-32CD-44FE-8913-A80F84386B20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8B232-2C6A-43ED-8E32-20E82D555980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33574-32CD-44FE-8913-A80F84386B20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8B232-2C6A-43ED-8E32-20E82D555980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33574-32CD-44FE-8913-A80F84386B20}" type="slidenum">
              <a:rPr lang="es-CO" smtClean="0"/>
              <a:t>‹Nº›</a:t>
            </a:fld>
            <a:endParaRPr lang="es-CO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CA8B232-2C6A-43ED-8E32-20E82D555980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2C33574-32CD-44FE-8913-A80F84386B20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8B232-2C6A-43ED-8E32-20E82D555980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33574-32CD-44FE-8913-A80F84386B2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CA8B232-2C6A-43ED-8E32-20E82D555980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2C33574-32CD-44FE-8913-A80F84386B20}" type="slidenum">
              <a:rPr lang="es-CO" smtClean="0"/>
              <a:t>‹Nº›</a:t>
            </a:fld>
            <a:endParaRPr lang="es-CO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CA8B232-2C6A-43ED-8E32-20E82D555980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2C33574-32CD-44FE-8913-A80F84386B20}" type="slidenum">
              <a:rPr lang="es-CO" smtClean="0"/>
              <a:t>‹Nº›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CA8B232-2C6A-43ED-8E32-20E82D555980}" type="datetimeFigureOut">
              <a:rPr lang="es-CO" smtClean="0"/>
              <a:t>30/10/2017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2C33574-32CD-44FE-8913-A80F84386B20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s.wikipedia.org/wiki/Bacteria" TargetMode="External"/><Relationship Id="rId13" Type="http://schemas.openxmlformats.org/officeDocument/2006/relationships/hyperlink" Target="https://es.wikipedia.org/wiki/Microbiolog%C3%ADa" TargetMode="External"/><Relationship Id="rId3" Type="http://schemas.openxmlformats.org/officeDocument/2006/relationships/hyperlink" Target="https://es.wikipedia.org/wiki/Bronquitis" TargetMode="External"/><Relationship Id="rId7" Type="http://schemas.openxmlformats.org/officeDocument/2006/relationships/hyperlink" Target="https://es.wikipedia.org/wiki/Virus" TargetMode="External"/><Relationship Id="rId12" Type="http://schemas.openxmlformats.org/officeDocument/2006/relationships/hyperlink" Target="https://es.wikipedia.org/wiki/Resistencia_de_la_v%C3%ADa_a%C3%A9rea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es.wikipedia.org/wiki/Pulmones" TargetMode="External"/><Relationship Id="rId11" Type="http://schemas.openxmlformats.org/officeDocument/2006/relationships/hyperlink" Target="https://es.wikipedia.org/wiki/Esputo" TargetMode="External"/><Relationship Id="rId5" Type="http://schemas.openxmlformats.org/officeDocument/2006/relationships/hyperlink" Target="https://es.wikipedia.org/wiki/Bronquio" TargetMode="External"/><Relationship Id="rId15" Type="http://schemas.openxmlformats.org/officeDocument/2006/relationships/hyperlink" Target="https://es.wikipedia.org/wiki/Tinci%C3%B3n_de_Gram" TargetMode="External"/><Relationship Id="rId10" Type="http://schemas.openxmlformats.org/officeDocument/2006/relationships/hyperlink" Target="https://es.wikipedia.org/wiki/Tos" TargetMode="External"/><Relationship Id="rId4" Type="http://schemas.openxmlformats.org/officeDocument/2006/relationships/hyperlink" Target="https://es.wikipedia.org/wiki/Inflamaci%C3%B3n" TargetMode="External"/><Relationship Id="rId9" Type="http://schemas.openxmlformats.org/officeDocument/2006/relationships/hyperlink" Target="https://es.wikipedia.org/wiki/Bronquitis_aguda#cite_note-pmid17108344-1" TargetMode="External"/><Relationship Id="rId14" Type="http://schemas.openxmlformats.org/officeDocument/2006/relationships/hyperlink" Target="https://es.wikipedia.org/wiki/Antibi%C3%B3tico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86000" y="2132856"/>
            <a:ext cx="6172200" cy="1152128"/>
          </a:xfrm>
        </p:spPr>
        <p:txBody>
          <a:bodyPr/>
          <a:lstStyle/>
          <a:p>
            <a:pPr algn="ctr"/>
            <a:r>
              <a:rPr lang="es-CO" dirty="0" smtClean="0"/>
              <a:t>Bronquitis Aguda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67744" y="4077072"/>
            <a:ext cx="6172200" cy="2297850"/>
          </a:xfrm>
        </p:spPr>
        <p:txBody>
          <a:bodyPr/>
          <a:lstStyle/>
          <a:p>
            <a:pPr algn="ctr"/>
            <a:r>
              <a:rPr lang="es-CO" dirty="0" smtClean="0"/>
              <a:t>Juan David López Herrera</a:t>
            </a:r>
          </a:p>
          <a:p>
            <a:pPr algn="ctr"/>
            <a:r>
              <a:rPr lang="es-CO" dirty="0" smtClean="0"/>
              <a:t>Tema: la salud</a:t>
            </a:r>
          </a:p>
          <a:p>
            <a:pPr algn="ctr"/>
            <a:r>
              <a:rPr lang="es-CO" dirty="0" smtClean="0"/>
              <a:t>8-a</a:t>
            </a:r>
          </a:p>
          <a:p>
            <a:pPr algn="ctr"/>
            <a:r>
              <a:rPr lang="es-CO" dirty="0" smtClean="0"/>
              <a:t>2017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4174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¿</a:t>
            </a:r>
            <a:r>
              <a:rPr lang="es-CO" sz="2400" dirty="0" smtClean="0"/>
              <a:t>Qué ES LA BRONQUITIS AGUDA</a:t>
            </a:r>
            <a:r>
              <a:rPr lang="es-CO" dirty="0" smtClean="0"/>
              <a:t>?</a:t>
            </a:r>
            <a:endParaRPr lang="es-CO" dirty="0"/>
          </a:p>
        </p:txBody>
      </p:sp>
      <p:pic>
        <p:nvPicPr>
          <p:cNvPr id="7" name="6 Marcador de contenido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28800"/>
            <a:ext cx="3657600" cy="4139540"/>
          </a:xfrm>
        </p:spPr>
      </p:pic>
      <p:sp>
        <p:nvSpPr>
          <p:cNvPr id="4" name="3 Marcador de contenido"/>
          <p:cNvSpPr>
            <a:spLocks noGrp="1"/>
          </p:cNvSpPr>
          <p:nvPr>
            <p:ph sz="quarter" idx="4"/>
          </p:nvPr>
        </p:nvSpPr>
        <p:spPr>
          <a:xfrm>
            <a:off x="4371975" y="1628800"/>
            <a:ext cx="3657600" cy="4619600"/>
          </a:xfrm>
        </p:spPr>
        <p:txBody>
          <a:bodyPr>
            <a:noAutofit/>
          </a:bodyPr>
          <a:lstStyle/>
          <a:p>
            <a:r>
              <a:rPr lang="es-CO" sz="1400" dirty="0"/>
              <a:t>La </a:t>
            </a:r>
            <a:r>
              <a:rPr lang="es-CO" sz="1400" b="1" dirty="0">
                <a:hlinkClick r:id="rId3" tooltip="Bronquitis"/>
              </a:rPr>
              <a:t>bronquitis</a:t>
            </a:r>
            <a:r>
              <a:rPr lang="es-CO" sz="1400" b="1" dirty="0"/>
              <a:t> aguda</a:t>
            </a:r>
            <a:r>
              <a:rPr lang="es-CO" sz="1400" dirty="0"/>
              <a:t> es una </a:t>
            </a:r>
            <a:r>
              <a:rPr lang="es-CO" sz="1400" dirty="0">
                <a:hlinkClick r:id="rId4" tooltip="Inflamación"/>
              </a:rPr>
              <a:t>inflamación</a:t>
            </a:r>
            <a:r>
              <a:rPr lang="es-CO" sz="1400" dirty="0"/>
              <a:t> de los </a:t>
            </a:r>
            <a:r>
              <a:rPr lang="es-CO" sz="1400" dirty="0">
                <a:hlinkClick r:id="rId5" tooltip="Bronquio"/>
              </a:rPr>
              <a:t>bronquios</a:t>
            </a:r>
            <a:r>
              <a:rPr lang="es-CO" sz="1400" dirty="0"/>
              <a:t> grandes (vías aéreas de tamaño mediano) en los </a:t>
            </a:r>
            <a:r>
              <a:rPr lang="es-CO" sz="1400" dirty="0">
                <a:hlinkClick r:id="rId6" tooltip="Pulmones"/>
              </a:rPr>
              <a:t>pulmones</a:t>
            </a:r>
            <a:r>
              <a:rPr lang="es-CO" sz="1400" dirty="0"/>
              <a:t> que por lo general es causada por </a:t>
            </a:r>
            <a:r>
              <a:rPr lang="es-CO" sz="1400" dirty="0">
                <a:hlinkClick r:id="rId7" tooltip="Virus"/>
              </a:rPr>
              <a:t>virus</a:t>
            </a:r>
            <a:r>
              <a:rPr lang="es-CO" sz="1400" dirty="0"/>
              <a:t> o </a:t>
            </a:r>
            <a:r>
              <a:rPr lang="es-CO" sz="1400" dirty="0">
                <a:hlinkClick r:id="rId8" tooltip="Bacteria"/>
              </a:rPr>
              <a:t>bacterias</a:t>
            </a:r>
            <a:r>
              <a:rPr lang="es-CO" sz="1400" dirty="0"/>
              <a:t> y que puede durar varios días o semanas.</a:t>
            </a:r>
            <a:r>
              <a:rPr lang="es-CO" sz="1400" baseline="30000" dirty="0">
                <a:hlinkClick r:id="rId9"/>
              </a:rPr>
              <a:t>1</a:t>
            </a:r>
            <a:r>
              <a:rPr lang="es-CO" sz="1400" dirty="0"/>
              <a:t>​ Los síntomas característicos son </a:t>
            </a:r>
            <a:r>
              <a:rPr lang="es-CO" sz="1400" dirty="0">
                <a:hlinkClick r:id="rId10" tooltip="Tos"/>
              </a:rPr>
              <a:t>tos</a:t>
            </a:r>
            <a:r>
              <a:rPr lang="es-CO" sz="1400" dirty="0"/>
              <a:t>, producción de </a:t>
            </a:r>
            <a:r>
              <a:rPr lang="es-CO" sz="1400" dirty="0">
                <a:hlinkClick r:id="rId11" tooltip="Esputo"/>
              </a:rPr>
              <a:t>esputo</a:t>
            </a:r>
            <a:r>
              <a:rPr lang="es-CO" sz="1400" dirty="0"/>
              <a:t>(flema), falta de aire y silbido al respirar como consecuencia de la </a:t>
            </a:r>
            <a:r>
              <a:rPr lang="es-CO" sz="1400" dirty="0">
                <a:hlinkClick r:id="rId12" tooltip="Resistencia de la vía aérea"/>
              </a:rPr>
              <a:t>obstrucción de las vías aéreas</a:t>
            </a:r>
            <a:r>
              <a:rPr lang="es-CO" sz="1400" dirty="0"/>
              <a:t> inflamadas. El diagnóstico se realiza mediante un examen clínico y, a veces, análisis </a:t>
            </a:r>
            <a:r>
              <a:rPr lang="es-CO" sz="1400" dirty="0">
                <a:hlinkClick r:id="rId13" tooltip="Microbiología"/>
              </a:rPr>
              <a:t>microbiológico</a:t>
            </a:r>
            <a:r>
              <a:rPr lang="es-CO" sz="1400" dirty="0"/>
              <a:t> de la flema. El tratamiento de la bronquitis aguda suele ser sintomático. Dado que en la mayoría de los casos suele estar causada por virus, no suelen utilizarse </a:t>
            </a:r>
            <a:r>
              <a:rPr lang="es-CO" sz="1400" dirty="0">
                <a:hlinkClick r:id="rId14" tooltip="Antibiótico"/>
              </a:rPr>
              <a:t>antibióticos</a:t>
            </a:r>
            <a:r>
              <a:rPr lang="es-CO" sz="1400" dirty="0"/>
              <a:t> a menos que los análisis microscópicos de esputo mediante </a:t>
            </a:r>
            <a:r>
              <a:rPr lang="es-CO" sz="1400" dirty="0">
                <a:hlinkClick r:id="rId15" tooltip="Tinción de Gram"/>
              </a:rPr>
              <a:t>tinción de Gram</a:t>
            </a:r>
            <a:r>
              <a:rPr lang="es-CO" sz="1400" dirty="0"/>
              <a:t> confirmen la presencia de una infección bacteriana.</a:t>
            </a:r>
            <a:endParaRPr lang="es-CO" sz="1400" dirty="0"/>
          </a:p>
        </p:txBody>
      </p:sp>
    </p:spTree>
    <p:extLst>
      <p:ext uri="{BB962C8B-B14F-4D97-AF65-F5344CB8AC3E}">
        <p14:creationId xmlns:p14="http://schemas.microsoft.com/office/powerpoint/2010/main" val="237125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Historia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s-CO" sz="2000" dirty="0"/>
              <a:t>La Enfermedad pulmonar obstructiva crónica (COPD) se ha sabido a la humanidad por más de 200 años. La enfermedad fue reconocida inicialmente con el uso del estetoscopio y el espirómetro y la </a:t>
            </a:r>
            <a:r>
              <a:rPr lang="es-CO" sz="2000" dirty="0" err="1"/>
              <a:t>espirometría</a:t>
            </a:r>
            <a:r>
              <a:rPr lang="es-CO" sz="2000" dirty="0"/>
              <a:t> todavía sigue siendo los medios más efectivos de la determinación y de la evaluación del curso de COPD y de reacciones a la terapia</a:t>
            </a:r>
            <a:r>
              <a:rPr lang="es-CO" sz="2000" dirty="0" smtClean="0"/>
              <a:t>.</a:t>
            </a:r>
            <a:endParaRPr lang="es-CO" sz="2000" dirty="0"/>
          </a:p>
          <a:p>
            <a:r>
              <a:rPr lang="es-CO" sz="2000" dirty="0" err="1" smtClean="0"/>
              <a:t>Badham</a:t>
            </a:r>
            <a:r>
              <a:rPr lang="es-CO" sz="2000" dirty="0" smtClean="0"/>
              <a:t> </a:t>
            </a:r>
            <a:r>
              <a:rPr lang="es-CO" sz="2000" dirty="0"/>
              <a:t>utilizó el catarro de la palabra para referir a la tos </a:t>
            </a:r>
            <a:r>
              <a:rPr lang="es-CO" sz="2000" b="1" dirty="0"/>
              <a:t>crónica</a:t>
            </a:r>
            <a:r>
              <a:rPr lang="es-CO" sz="2000" dirty="0"/>
              <a:t> y aumentó en 1814 la secreción del moco como síntomas del </a:t>
            </a:r>
            <a:r>
              <a:rPr lang="es-CO" sz="2000" dirty="0" err="1"/>
              <a:t>bronchiolitis</a:t>
            </a:r>
            <a:r>
              <a:rPr lang="es-CO" sz="2000" dirty="0"/>
              <a:t> y de la </a:t>
            </a:r>
            <a:r>
              <a:rPr lang="es-CO" sz="2000" b="1" dirty="0"/>
              <a:t>bronquitis crónica</a:t>
            </a:r>
            <a:r>
              <a:rPr lang="es-CO" sz="2000" dirty="0"/>
              <a:t> que podrían ser parte de COPD. </a:t>
            </a:r>
            <a:r>
              <a:rPr lang="es-CO" sz="2000" dirty="0" err="1"/>
              <a:t>Laënnec</a:t>
            </a:r>
            <a:r>
              <a:rPr lang="es-CO" sz="2000" dirty="0"/>
              <a:t> describió el enfisema de los pulmones en 1821 en su Tratado de las enfermedades del pecho.</a:t>
            </a:r>
            <a:endParaRPr lang="es-CO" sz="2000" dirty="0"/>
          </a:p>
        </p:txBody>
      </p:sp>
    </p:spTree>
    <p:extLst>
      <p:ext uri="{BB962C8B-B14F-4D97-AF65-F5344CB8AC3E}">
        <p14:creationId xmlns:p14="http://schemas.microsoft.com/office/powerpoint/2010/main" val="59895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¿</a:t>
            </a:r>
            <a:r>
              <a:rPr lang="es-CO" dirty="0" smtClean="0"/>
              <a:t>Qué </a:t>
            </a:r>
            <a:r>
              <a:rPr lang="es-CO" dirty="0"/>
              <a:t>factores de riesgo nos </a:t>
            </a:r>
            <a:r>
              <a:rPr lang="es-CO" dirty="0" smtClean="0"/>
              <a:t>predisponen hacia </a:t>
            </a:r>
            <a:r>
              <a:rPr lang="es-CO" dirty="0"/>
              <a:t>esta </a:t>
            </a:r>
            <a:r>
              <a:rPr lang="es-CO" dirty="0" smtClean="0"/>
              <a:t>enfermedad?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834880" cy="4572000"/>
          </a:xfrm>
        </p:spPr>
        <p:txBody>
          <a:bodyPr>
            <a:normAutofit/>
          </a:bodyPr>
          <a:lstStyle/>
          <a:p>
            <a:r>
              <a:rPr lang="es-CO" sz="2000" dirty="0" smtClean="0"/>
              <a:t>Edad</a:t>
            </a:r>
            <a:endParaRPr lang="es-CO" sz="2000" dirty="0"/>
          </a:p>
          <a:p>
            <a:r>
              <a:rPr lang="es-CO" sz="2000" dirty="0" smtClean="0"/>
              <a:t>Enfermedades Anteriores</a:t>
            </a:r>
            <a:endParaRPr lang="es-CO" sz="2000" dirty="0"/>
          </a:p>
          <a:p>
            <a:r>
              <a:rPr lang="es-CO" sz="2000" dirty="0"/>
              <a:t>Expresiones </a:t>
            </a:r>
            <a:r>
              <a:rPr lang="es-CO" sz="2000" dirty="0" err="1" smtClean="0"/>
              <a:t>Anatomopatológicas</a:t>
            </a:r>
            <a:endParaRPr lang="es-CO" sz="2000" dirty="0"/>
          </a:p>
          <a:p>
            <a:r>
              <a:rPr lang="es-CO" sz="2000" dirty="0"/>
              <a:t>Exposiciones relacionadas al </a:t>
            </a:r>
            <a:r>
              <a:rPr lang="es-CO" sz="2000" dirty="0" smtClean="0"/>
              <a:t>cigarrillo</a:t>
            </a:r>
            <a:endParaRPr lang="es-CO" sz="2000" dirty="0"/>
          </a:p>
          <a:p>
            <a:r>
              <a:rPr lang="es-CO" sz="2000" dirty="0"/>
              <a:t>Exposiciones directas a los gérmenes causantes de </a:t>
            </a:r>
            <a:r>
              <a:rPr lang="es-CO" sz="2000" dirty="0" smtClean="0"/>
              <a:t>la enfermedad</a:t>
            </a:r>
            <a:endParaRPr lang="es-CO" sz="2000" dirty="0"/>
          </a:p>
          <a:p>
            <a:r>
              <a:rPr lang="es-CO" sz="2000" dirty="0"/>
              <a:t>Exposiciones </a:t>
            </a:r>
            <a:r>
              <a:rPr lang="es-CO" sz="2000" dirty="0" smtClean="0"/>
              <a:t>Ambientales</a:t>
            </a:r>
            <a:endParaRPr lang="es-CO" sz="2000" dirty="0"/>
          </a:p>
          <a:p>
            <a:r>
              <a:rPr lang="es-CO" sz="2000" dirty="0"/>
              <a:t>Factores Alimenticios</a:t>
            </a:r>
          </a:p>
          <a:p>
            <a:endParaRPr lang="es-CO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1500" y="2348880"/>
            <a:ext cx="2592908" cy="2412050"/>
          </a:xfrm>
        </p:spPr>
      </p:pic>
    </p:spTree>
    <p:extLst>
      <p:ext uri="{BB962C8B-B14F-4D97-AF65-F5344CB8AC3E}">
        <p14:creationId xmlns:p14="http://schemas.microsoft.com/office/powerpoint/2010/main" val="20667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32656"/>
            <a:ext cx="7467600" cy="1084982"/>
          </a:xfrm>
        </p:spPr>
        <p:txBody>
          <a:bodyPr>
            <a:normAutofit/>
          </a:bodyPr>
          <a:lstStyle/>
          <a:p>
            <a:r>
              <a:rPr lang="es-CO" dirty="0" smtClean="0"/>
              <a:t>¿</a:t>
            </a:r>
            <a:r>
              <a:rPr lang="es-CO" sz="2400" dirty="0" smtClean="0"/>
              <a:t>Cómo se contrae la bronquitis aguda?</a:t>
            </a:r>
            <a:endParaRPr lang="es-CO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O" dirty="0"/>
              <a:t>Si usted respira estos virus</a:t>
            </a:r>
            <a:r>
              <a:rPr lang="es-CO" dirty="0" smtClean="0"/>
              <a:t>.</a:t>
            </a:r>
            <a:endParaRPr lang="es-CO" dirty="0"/>
          </a:p>
          <a:p>
            <a:r>
              <a:rPr lang="es-CO" dirty="0"/>
              <a:t>Si toca una mano que está cubierta </a:t>
            </a:r>
            <a:r>
              <a:rPr lang="es-CO" dirty="0" smtClean="0"/>
              <a:t>con virus.</a:t>
            </a:r>
            <a:endParaRPr lang="es-CO" dirty="0"/>
          </a:p>
          <a:p>
            <a:r>
              <a:rPr lang="es-CO" dirty="0"/>
              <a:t>Si usted fuma o está alrededor de </a:t>
            </a:r>
            <a:r>
              <a:rPr lang="es-CO" dirty="0" smtClean="0"/>
              <a:t>vapores dañinos </a:t>
            </a:r>
            <a:r>
              <a:rPr lang="es-CO" dirty="0"/>
              <a:t>tales como aquellos en cierto </a:t>
            </a:r>
            <a:r>
              <a:rPr lang="es-CO" dirty="0" smtClean="0"/>
              <a:t>tipo de </a:t>
            </a:r>
            <a:r>
              <a:rPr lang="es-CO" dirty="0"/>
              <a:t>fábricas, tiene más probabilidad de </a:t>
            </a:r>
            <a:r>
              <a:rPr lang="es-CO" dirty="0" smtClean="0"/>
              <a:t>que le </a:t>
            </a:r>
            <a:r>
              <a:rPr lang="es-CO" dirty="0"/>
              <a:t>dé bronquitis aguda y de que le </a:t>
            </a:r>
            <a:r>
              <a:rPr lang="es-CO" dirty="0" smtClean="0"/>
              <a:t>dure más</a:t>
            </a:r>
            <a:r>
              <a:rPr lang="es-CO" dirty="0"/>
              <a:t>.</a:t>
            </a:r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7875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</TotalTime>
  <Words>183</Words>
  <Application>Microsoft Office PowerPoint</Application>
  <PresentationFormat>Presentación en pantalla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Mirador</vt:lpstr>
      <vt:lpstr>Bronquitis Aguda</vt:lpstr>
      <vt:lpstr>¿Qué ES LA BRONQUITIS AGUDA?</vt:lpstr>
      <vt:lpstr>Historia</vt:lpstr>
      <vt:lpstr>¿Qué factores de riesgo nos predisponen hacia esta enfermedad?</vt:lpstr>
      <vt:lpstr>¿Cómo se contrae la bronquitis aguda?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Bronquitis Aguda</dc:title>
  <dc:creator>ESTUDIANTE</dc:creator>
  <cp:lastModifiedBy>ESTUDIANTE</cp:lastModifiedBy>
  <cp:revision>4</cp:revision>
  <dcterms:created xsi:type="dcterms:W3CDTF">2017-10-30T11:53:01Z</dcterms:created>
  <dcterms:modified xsi:type="dcterms:W3CDTF">2017-10-30T12:30:52Z</dcterms:modified>
</cp:coreProperties>
</file>