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8" r:id="rId3"/>
    <p:sldId id="259" r:id="rId4"/>
    <p:sldId id="261" r:id="rId5"/>
    <p:sldId id="262" r:id="rId6"/>
    <p:sldId id="263" r:id="rId7"/>
    <p:sldId id="264" r:id="rId8"/>
    <p:sldId id="265"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888AA0-08AB-488B-9279-420AAAE12A42}" type="datetimeFigureOut">
              <a:rPr lang="es-CO" smtClean="0"/>
              <a:t>30/10/2017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4888AA0-08AB-488B-9279-420AAAE12A42}" type="datetimeFigureOut">
              <a:rPr lang="es-CO" smtClean="0"/>
              <a:t>30/10/2017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4888AA0-08AB-488B-9279-420AAAE12A42}" type="datetimeFigureOut">
              <a:rPr lang="es-CO" smtClean="0"/>
              <a:t>30/10/2017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888AA0-08AB-488B-9279-420AAAE12A42}" type="datetimeFigureOut">
              <a:rPr lang="es-CO" smtClean="0"/>
              <a:t>30/10/2017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04888AA0-08AB-488B-9279-420AAAE12A42}" type="datetimeFigureOut">
              <a:rPr lang="es-CO" smtClean="0"/>
              <a:t>30/10/2017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4888AA0-08AB-488B-9279-420AAAE12A42}" type="datetimeFigureOut">
              <a:rPr lang="es-CO" smtClean="0"/>
              <a:t>30/10/2017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573EF55-E2A0-446D-825A-16AB3A57D588}"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4888AA0-08AB-488B-9279-420AAAE12A42}" type="datetimeFigureOut">
              <a:rPr lang="es-CO" smtClean="0"/>
              <a:t>30/10/2017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4888AA0-08AB-488B-9279-420AAAE12A42}" type="datetimeFigureOut">
              <a:rPr lang="es-CO" smtClean="0"/>
              <a:t>30/10/2017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88AA0-08AB-488B-9279-420AAAE12A42}" type="datetimeFigureOut">
              <a:rPr lang="es-CO" smtClean="0"/>
              <a:t>30/10/2017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04888AA0-08AB-488B-9279-420AAAE12A42}" type="datetimeFigureOut">
              <a:rPr lang="es-CO" smtClean="0"/>
              <a:t>30/10/2017</a:t>
            </a:fld>
            <a:endParaRPr lang="es-C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573EF55-E2A0-446D-825A-16AB3A57D588}"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888AA0-08AB-488B-9279-420AAAE12A42}" type="datetimeFigureOut">
              <a:rPr lang="es-CO" smtClean="0"/>
              <a:t>30/10/2017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573EF55-E2A0-446D-825A-16AB3A57D588}"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4888AA0-08AB-488B-9279-420AAAE12A42}" type="datetimeFigureOut">
              <a:rPr lang="es-CO" smtClean="0"/>
              <a:t>30/10/2017</a:t>
            </a:fld>
            <a:endParaRPr lang="es-CO"/>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O"/>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573EF55-E2A0-446D-825A-16AB3A57D588}"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O" dirty="0" smtClean="0"/>
              <a:t>Enfermedades causadas por internet</a:t>
            </a:r>
            <a:endParaRPr lang="es-CO" dirty="0"/>
          </a:p>
        </p:txBody>
      </p:sp>
    </p:spTree>
    <p:extLst>
      <p:ext uri="{BB962C8B-B14F-4D97-AF65-F5344CB8AC3E}">
        <p14:creationId xmlns:p14="http://schemas.microsoft.com/office/powerpoint/2010/main" val="495534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Historia</a:t>
            </a:r>
            <a:endParaRPr lang="es-CO" dirty="0"/>
          </a:p>
        </p:txBody>
      </p:sp>
      <p:sp>
        <p:nvSpPr>
          <p:cNvPr id="3" name="2 Marcador de contenido"/>
          <p:cNvSpPr>
            <a:spLocks noGrp="1"/>
          </p:cNvSpPr>
          <p:nvPr>
            <p:ph idx="1"/>
          </p:nvPr>
        </p:nvSpPr>
        <p:spPr>
          <a:xfrm>
            <a:off x="683568" y="908720"/>
            <a:ext cx="7520940" cy="3960440"/>
          </a:xfrm>
        </p:spPr>
        <p:txBody>
          <a:bodyPr>
            <a:normAutofit/>
          </a:bodyPr>
          <a:lstStyle/>
          <a:p>
            <a:r>
              <a:rPr lang="es-ES" dirty="0"/>
              <a:t>Sin duda, Internet surgió para mejorar y facilitar las cosas en nuestras vidas. De eso, no hay ninguna duda. A diario, hacemos cosas en nuestra vida profesional y personal que, sin internet, serían muchísimo más difíciles (o incluso, imposibles) de realizar.</a:t>
            </a:r>
            <a:endParaRPr lang="es-CO" dirty="0"/>
          </a:p>
          <a:p>
            <a:r>
              <a:rPr lang="es-ES" dirty="0" smtClean="0"/>
              <a:t>Diversos </a:t>
            </a:r>
            <a:r>
              <a:rPr lang="es-ES" dirty="0"/>
              <a:t>estudios dedicados a descubrir los efectos que tienen en nuestro cerebro las nuevas tecnologías, revelan los trastornos psicológicos y problemas físicos.</a:t>
            </a:r>
            <a:endParaRPr lang="es-CO" dirty="0"/>
          </a:p>
          <a:p>
            <a:endParaRPr lang="es-CO" sz="1100"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852936"/>
            <a:ext cx="3168352" cy="2952328"/>
          </a:xfrm>
          <a:prstGeom prst="rect">
            <a:avLst/>
          </a:prstGeom>
        </p:spPr>
      </p:pic>
    </p:spTree>
    <p:extLst>
      <p:ext uri="{BB962C8B-B14F-4D97-AF65-F5344CB8AC3E}">
        <p14:creationId xmlns:p14="http://schemas.microsoft.com/office/powerpoint/2010/main" val="479081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19140000">
            <a:off x="174847" y="914616"/>
            <a:ext cx="5212080" cy="1008761"/>
          </a:xfrm>
        </p:spPr>
        <p:txBody>
          <a:bodyPr/>
          <a:lstStyle/>
          <a:p>
            <a:pPr algn="ctr"/>
            <a:r>
              <a:rPr lang="es-CO" sz="4000" dirty="0" smtClean="0"/>
              <a:t>Causas</a:t>
            </a:r>
            <a:br>
              <a:rPr lang="es-CO" sz="4000" dirty="0" smtClean="0"/>
            </a:br>
            <a:endParaRPr lang="es-CO" sz="4000" dirty="0"/>
          </a:p>
        </p:txBody>
      </p:sp>
      <p:sp>
        <p:nvSpPr>
          <p:cNvPr id="3" name="2 Marcador de contenido"/>
          <p:cNvSpPr>
            <a:spLocks noGrp="1"/>
          </p:cNvSpPr>
          <p:nvPr>
            <p:ph idx="1"/>
          </p:nvPr>
        </p:nvSpPr>
        <p:spPr>
          <a:xfrm>
            <a:off x="4211960" y="3068960"/>
            <a:ext cx="4824536" cy="3600400"/>
          </a:xfrm>
        </p:spPr>
        <p:txBody>
          <a:bodyPr>
            <a:normAutofit/>
          </a:bodyPr>
          <a:lstStyle/>
          <a:p>
            <a:r>
              <a:rPr lang="es-ES" sz="1800" dirty="0"/>
              <a:t> </a:t>
            </a:r>
            <a:endParaRPr lang="es-CO" sz="1800" dirty="0"/>
          </a:p>
          <a:p>
            <a:endParaRPr lang="es-CO" sz="1800" dirty="0"/>
          </a:p>
        </p:txBody>
      </p:sp>
      <p:sp>
        <p:nvSpPr>
          <p:cNvPr id="5" name="4 Rectángulo"/>
          <p:cNvSpPr/>
          <p:nvPr/>
        </p:nvSpPr>
        <p:spPr>
          <a:xfrm>
            <a:off x="2915816" y="1720840"/>
            <a:ext cx="6120680" cy="2031325"/>
          </a:xfrm>
          <a:prstGeom prst="rect">
            <a:avLst/>
          </a:prstGeom>
        </p:spPr>
        <p:txBody>
          <a:bodyPr wrap="square">
            <a:spAutoFit/>
          </a:bodyPr>
          <a:lstStyle/>
          <a:p>
            <a:r>
              <a:rPr lang="es-ES" dirty="0"/>
              <a:t>Hablar largas horas por teléfono, chatear en exceso, ver las pantallas por mucho tiempo, escuchar música a todo volumen en los audífonos y pegarse al televisor, generan efectos adversos en la salud, pues detalles como la posición al utilizar los dispositivos electrónicos, el brillo y sus radiaciones traen consecuencias en </a:t>
            </a:r>
            <a:r>
              <a:rPr lang="es-ES" dirty="0" smtClean="0"/>
              <a:t>nuestra vida.</a:t>
            </a:r>
            <a:endParaRPr lang="es-CO" dirty="0"/>
          </a:p>
          <a:p>
            <a:r>
              <a:rPr lang="es-ES" dirty="0"/>
              <a:t> </a:t>
            </a:r>
            <a:endParaRPr lang="es-CO" dirty="0"/>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3861048"/>
            <a:ext cx="3652379" cy="2664296"/>
          </a:xfrm>
          <a:prstGeom prst="rect">
            <a:avLst/>
          </a:prstGeom>
        </p:spPr>
      </p:pic>
    </p:spTree>
    <p:extLst>
      <p:ext uri="{BB962C8B-B14F-4D97-AF65-F5344CB8AC3E}">
        <p14:creationId xmlns:p14="http://schemas.microsoft.com/office/powerpoint/2010/main" val="2888134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32656"/>
            <a:ext cx="7520940" cy="548640"/>
          </a:xfrm>
        </p:spPr>
        <p:txBody>
          <a:bodyPr/>
          <a:lstStyle/>
          <a:p>
            <a:pPr algn="ctr"/>
            <a:r>
              <a:rPr lang="es-CO" sz="4000" dirty="0" smtClean="0"/>
              <a:t>Síntomas</a:t>
            </a:r>
            <a:br>
              <a:rPr lang="es-CO" sz="4000" dirty="0" smtClean="0"/>
            </a:br>
            <a:endParaRPr lang="es-CO" sz="4000" dirty="0"/>
          </a:p>
        </p:txBody>
      </p:sp>
      <p:sp>
        <p:nvSpPr>
          <p:cNvPr id="3" name="2 Marcador de texto"/>
          <p:cNvSpPr>
            <a:spLocks noGrp="1"/>
          </p:cNvSpPr>
          <p:nvPr>
            <p:ph type="body" idx="1"/>
          </p:nvPr>
        </p:nvSpPr>
        <p:spPr>
          <a:xfrm>
            <a:off x="822960" y="908720"/>
            <a:ext cx="7133416" cy="737200"/>
          </a:xfrm>
        </p:spPr>
        <p:txBody>
          <a:bodyPr>
            <a:normAutofit fontScale="92500"/>
          </a:bodyPr>
          <a:lstStyle/>
          <a:p>
            <a:r>
              <a:rPr lang="es-ES" dirty="0"/>
              <a:t>Pasar horas frente a estos aparatos produce varios síntomas o enfermedades que causan problemas mentales, físicos y sociales. Como los siguientes:</a:t>
            </a:r>
            <a:endParaRPr lang="es-CO" dirty="0"/>
          </a:p>
          <a:p>
            <a:endParaRPr lang="es-CO" dirty="0"/>
          </a:p>
        </p:txBody>
      </p:sp>
      <p:sp>
        <p:nvSpPr>
          <p:cNvPr id="4" name="3 Marcador de contenido"/>
          <p:cNvSpPr>
            <a:spLocks noGrp="1"/>
          </p:cNvSpPr>
          <p:nvPr>
            <p:ph sz="half" idx="2"/>
          </p:nvPr>
        </p:nvSpPr>
        <p:spPr>
          <a:xfrm>
            <a:off x="819150" y="1701848"/>
            <a:ext cx="3536826" cy="3311328"/>
          </a:xfrm>
        </p:spPr>
        <p:txBody>
          <a:bodyPr>
            <a:normAutofit fontScale="92500" lnSpcReduction="20000"/>
          </a:bodyPr>
          <a:lstStyle/>
          <a:p>
            <a:r>
              <a:rPr lang="es-ES" sz="1800" dirty="0"/>
              <a:t>Trastorno de Dependencia </a:t>
            </a:r>
            <a:r>
              <a:rPr lang="es-ES" sz="1800" dirty="0" smtClean="0"/>
              <a:t>de Internet</a:t>
            </a:r>
            <a:endParaRPr lang="es-CO" sz="1800" dirty="0"/>
          </a:p>
          <a:p>
            <a:r>
              <a:rPr lang="es-ES" sz="1800" b="0" dirty="0"/>
              <a:t>El trastorno de dependencia de internet nos habla de una voluntad constante de estar online. </a:t>
            </a:r>
            <a:endParaRPr lang="es-ES" sz="1800" b="0" dirty="0" smtClean="0"/>
          </a:p>
          <a:p>
            <a:r>
              <a:rPr lang="es-ES" sz="1800" dirty="0"/>
              <a:t>La Depresión de Facebook </a:t>
            </a:r>
            <a:endParaRPr lang="es-CO" sz="1800" dirty="0"/>
          </a:p>
          <a:p>
            <a:r>
              <a:rPr lang="es-ES" sz="1800" b="0" dirty="0"/>
              <a:t>Como su nombre lo dice, se trata de la depresión causada por las interacciones causadas en Facebook; de forma más clara y común, por la falta de interacciones.</a:t>
            </a:r>
            <a:endParaRPr lang="es-CO" sz="1800" b="0" dirty="0"/>
          </a:p>
          <a:p>
            <a:endParaRPr lang="es-CO" sz="1800" b="0" dirty="0"/>
          </a:p>
        </p:txBody>
      </p:sp>
      <p:sp>
        <p:nvSpPr>
          <p:cNvPr id="6" name="5 Marcador de contenido"/>
          <p:cNvSpPr>
            <a:spLocks noGrp="1"/>
          </p:cNvSpPr>
          <p:nvPr>
            <p:ph sz="quarter" idx="4"/>
          </p:nvPr>
        </p:nvSpPr>
        <p:spPr>
          <a:xfrm>
            <a:off x="4700016" y="1701848"/>
            <a:ext cx="3688408" cy="3108960"/>
          </a:xfrm>
        </p:spPr>
        <p:txBody>
          <a:bodyPr>
            <a:normAutofit lnSpcReduction="10000"/>
          </a:bodyPr>
          <a:lstStyle/>
          <a:p>
            <a:r>
              <a:rPr lang="es-ES" sz="1600" dirty="0"/>
              <a:t>Síndrome del Túnel Carpiano</a:t>
            </a:r>
            <a:endParaRPr lang="es-CO" sz="1600" dirty="0"/>
          </a:p>
          <a:p>
            <a:r>
              <a:rPr lang="es-ES" sz="1600" dirty="0"/>
              <a:t> </a:t>
            </a:r>
            <a:r>
              <a:rPr lang="es-ES" sz="1600" b="0" dirty="0"/>
              <a:t>El nervio que va desde el antebrazo hasta la mano se puede ver presionado o atrapado dentro del túnel carpiano, si se chatea en exceso</a:t>
            </a:r>
            <a:r>
              <a:rPr lang="es-ES" sz="1600" b="0" dirty="0" smtClean="0"/>
              <a:t>.</a:t>
            </a:r>
          </a:p>
          <a:p>
            <a:r>
              <a:rPr lang="es-ES" sz="1600" dirty="0"/>
              <a:t> Daños en la audición</a:t>
            </a:r>
            <a:endParaRPr lang="es-CO" sz="1600" dirty="0"/>
          </a:p>
          <a:p>
            <a:r>
              <a:rPr lang="es-ES" sz="1600" b="0" dirty="0"/>
              <a:t>Escuchar música a todo volumen de por sí es dañino, sin embargo escucharla a través de audífonos puede causar hipoacusia, es decir, sordera.</a:t>
            </a:r>
            <a:endParaRPr lang="es-CO" sz="1600" b="0" dirty="0"/>
          </a:p>
          <a:p>
            <a:endParaRPr lang="es-CO" sz="1600" b="0" dirty="0"/>
          </a:p>
          <a:p>
            <a:endParaRPr lang="es-CO" dirty="0"/>
          </a:p>
        </p:txBody>
      </p:sp>
    </p:spTree>
    <p:extLst>
      <p:ext uri="{BB962C8B-B14F-4D97-AF65-F5344CB8AC3E}">
        <p14:creationId xmlns:p14="http://schemas.microsoft.com/office/powerpoint/2010/main" val="2800052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sz="half" idx="1"/>
          </p:nvPr>
        </p:nvSpPr>
        <p:spPr/>
        <p:txBody>
          <a:bodyPr>
            <a:normAutofit/>
          </a:bodyPr>
          <a:lstStyle/>
          <a:p>
            <a:r>
              <a:rPr lang="es-ES" sz="1600" dirty="0"/>
              <a:t>Problemas mentales</a:t>
            </a:r>
          </a:p>
          <a:p>
            <a:r>
              <a:rPr lang="es-ES" sz="1600" b="0" dirty="0"/>
              <a:t>El uso excesivo de la tecnología puede causar enfermedades como, depresión, aislamiento social, ansiedad y otros problemas que evitan el disfrute de la vida </a:t>
            </a:r>
            <a:r>
              <a:rPr lang="es-ES" sz="1600" b="0" dirty="0" smtClean="0"/>
              <a:t>cotidiana</a:t>
            </a:r>
            <a:r>
              <a:rPr lang="es-ES" sz="1600" b="0" dirty="0"/>
              <a:t>. </a:t>
            </a:r>
            <a:endParaRPr lang="es-ES" sz="1600" b="0" dirty="0" smtClean="0"/>
          </a:p>
          <a:p>
            <a:r>
              <a:rPr lang="es-ES" sz="1600" dirty="0"/>
              <a:t>Daños en la vista</a:t>
            </a:r>
          </a:p>
          <a:p>
            <a:r>
              <a:rPr lang="es-ES" sz="1600" b="0" dirty="0"/>
              <a:t>Pasar muchas horas mirando fijamente una pantalla, trae problemas como resequedad y tensión ocular.</a:t>
            </a:r>
          </a:p>
          <a:p>
            <a:endParaRPr lang="es-CO" sz="1600" b="0" dirty="0"/>
          </a:p>
        </p:txBody>
      </p:sp>
      <p:sp>
        <p:nvSpPr>
          <p:cNvPr id="3" name="2 Marcador de contenido"/>
          <p:cNvSpPr>
            <a:spLocks noGrp="1"/>
          </p:cNvSpPr>
          <p:nvPr>
            <p:ph sz="half" idx="2"/>
          </p:nvPr>
        </p:nvSpPr>
        <p:spPr/>
        <p:txBody>
          <a:bodyPr>
            <a:normAutofit/>
          </a:bodyPr>
          <a:lstStyle/>
          <a:p>
            <a:r>
              <a:rPr lang="es-ES" sz="1600" dirty="0"/>
              <a:t>Sobrepeso y obesidad</a:t>
            </a:r>
          </a:p>
          <a:p>
            <a:r>
              <a:rPr lang="es-ES" sz="1600" b="0" dirty="0"/>
              <a:t> La tecnología, al ser tan cómoda y conveniente, promueve el sedentarismo, por ende es común, que aquellos que utilizan la misma con frecuencia, parezcan de sobrepeso y obesidad y otras enfermedades en el sistema circulatorio.</a:t>
            </a:r>
          </a:p>
        </p:txBody>
      </p:sp>
      <p:sp>
        <p:nvSpPr>
          <p:cNvPr id="4" name="3 Título"/>
          <p:cNvSpPr>
            <a:spLocks noGrp="1"/>
          </p:cNvSpPr>
          <p:nvPr>
            <p:ph type="title"/>
          </p:nvPr>
        </p:nvSpPr>
        <p:spPr/>
        <p:txBody>
          <a:bodyPr/>
          <a:lstStyle/>
          <a:p>
            <a:pPr algn="ctr"/>
            <a:r>
              <a:rPr lang="es-CO" sz="4000" dirty="0" smtClean="0"/>
              <a:t>Síntomas</a:t>
            </a:r>
            <a:br>
              <a:rPr lang="es-CO" sz="4000" dirty="0" smtClean="0"/>
            </a:br>
            <a:endParaRPr lang="es-CO" sz="4000" dirty="0"/>
          </a:p>
        </p:txBody>
      </p:sp>
    </p:spTree>
    <p:extLst>
      <p:ext uri="{BB962C8B-B14F-4D97-AF65-F5344CB8AC3E}">
        <p14:creationId xmlns:p14="http://schemas.microsoft.com/office/powerpoint/2010/main" val="4070446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prevención</a:t>
            </a:r>
            <a:endParaRPr lang="es-ES" dirty="0"/>
          </a:p>
        </p:txBody>
      </p:sp>
      <p:sp>
        <p:nvSpPr>
          <p:cNvPr id="3" name="Marcador de contenido 2"/>
          <p:cNvSpPr>
            <a:spLocks noGrp="1"/>
          </p:cNvSpPr>
          <p:nvPr>
            <p:ph idx="1"/>
          </p:nvPr>
        </p:nvSpPr>
        <p:spPr/>
        <p:txBody>
          <a:bodyPr/>
          <a:lstStyle/>
          <a:p>
            <a:r>
              <a:rPr lang="es-ES" dirty="0"/>
              <a:t>En primer lugar, limitando el tiempo de uso. Dentro del calendario de rutinas y actividades semanales que tiene, determina qué momento tiene permitido jugar con sus videojuegos, por ejemplo. Sé muy estricto a la hora de cumplir la norma y mantener tu autoridad.</a:t>
            </a:r>
          </a:p>
          <a:p>
            <a:r>
              <a:rPr lang="es-ES" dirty="0">
                <a:effectLst>
                  <a:outerShdw blurRad="38100" dist="19050" dir="2700000" algn="tl">
                    <a:schemeClr val="dk1">
                      <a:alpha val="40000"/>
                    </a:schemeClr>
                  </a:outerShdw>
                </a:effectLst>
              </a:rPr>
              <a:t> </a:t>
            </a:r>
            <a:endParaRPr lang="es-ES" dirty="0"/>
          </a:p>
          <a:p>
            <a:r>
              <a:rPr lang="es-ES" dirty="0"/>
              <a:t>La persona no deja el móvil de lado, ni siquiera, cuando está en un plan de grupo. Es incapaz de centrarse en la conversación porque solo se centra en el aparato. </a:t>
            </a:r>
            <a:endParaRPr lang="es-ES" dirty="0" smtClean="0"/>
          </a:p>
          <a:p>
            <a:r>
              <a:rPr lang="es-ES" dirty="0" smtClean="0"/>
              <a:t>Potenciar </a:t>
            </a:r>
            <a:r>
              <a:rPr lang="es-ES" dirty="0"/>
              <a:t>a las personas a realizar actividades de ocio saludable (deporte, lectura, manualidades, actividades al aire libre, etc.)</a:t>
            </a:r>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4077072"/>
            <a:ext cx="4968552" cy="2520280"/>
          </a:xfrm>
          <a:prstGeom prst="rect">
            <a:avLst/>
          </a:prstGeom>
        </p:spPr>
      </p:pic>
    </p:spTree>
    <p:extLst>
      <p:ext uri="{BB962C8B-B14F-4D97-AF65-F5344CB8AC3E}">
        <p14:creationId xmlns:p14="http://schemas.microsoft.com/office/powerpoint/2010/main" val="4180849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sz="half" idx="1"/>
          </p:nvPr>
        </p:nvSpPr>
        <p:spPr>
          <a:xfrm>
            <a:off x="822960" y="1097280"/>
            <a:ext cx="3533016" cy="3712464"/>
          </a:xfrm>
        </p:spPr>
        <p:txBody>
          <a:bodyPr>
            <a:normAutofit fontScale="55000" lnSpcReduction="20000"/>
          </a:bodyPr>
          <a:lstStyle/>
          <a:p>
            <a:r>
              <a:rPr lang="es-ES" dirty="0"/>
              <a:t>Cómo se trabaja desde la Psiquiatría y la Psicología la Adicción a </a:t>
            </a:r>
            <a:r>
              <a:rPr lang="es-ES" dirty="0" smtClean="0"/>
              <a:t>Internet</a:t>
            </a:r>
            <a:endParaRPr lang="es-ES" dirty="0"/>
          </a:p>
          <a:p>
            <a:r>
              <a:rPr lang="es-ES" dirty="0"/>
              <a:t>Evaluación Clínica y Diagnóstico</a:t>
            </a:r>
          </a:p>
          <a:p>
            <a:r>
              <a:rPr lang="es-ES" b="0" dirty="0"/>
              <a:t>En primer lugar es imprescindible realizar una evaluación clínica del problema que se iniciará completando la historia clínica. En esta fase el profesional recoge datos sobre el uso de las nuevas tecnologías </a:t>
            </a:r>
          </a:p>
        </p:txBody>
      </p:sp>
      <p:sp>
        <p:nvSpPr>
          <p:cNvPr id="3" name="Marcador de contenido 2"/>
          <p:cNvSpPr>
            <a:spLocks noGrp="1"/>
          </p:cNvSpPr>
          <p:nvPr>
            <p:ph sz="half" idx="2"/>
          </p:nvPr>
        </p:nvSpPr>
        <p:spPr>
          <a:xfrm>
            <a:off x="4700016" y="1097280"/>
            <a:ext cx="4192464" cy="3712464"/>
          </a:xfrm>
        </p:spPr>
        <p:txBody>
          <a:bodyPr>
            <a:normAutofit fontScale="55000" lnSpcReduction="20000"/>
          </a:bodyPr>
          <a:lstStyle/>
          <a:p>
            <a:r>
              <a:rPr lang="es-ES" dirty="0" smtClean="0"/>
              <a:t>Se </a:t>
            </a:r>
            <a:r>
              <a:rPr lang="es-ES" dirty="0"/>
              <a:t>trabajarán aspectos psicológicos y de aprendizaje encaminados a:</a:t>
            </a:r>
          </a:p>
          <a:p>
            <a:pPr marL="457200" lvl="0" indent="-457200">
              <a:buFont typeface="Arial" panose="020B0604020202020204" pitchFamily="34" charset="0"/>
              <a:buChar char="•"/>
            </a:pPr>
            <a:r>
              <a:rPr lang="es-ES" b="0" dirty="0"/>
              <a:t>Aprender a organizar el tiempo de ocio y a gestionar la ansiedad y otras emociones displacenteras sin emplear internet como refugio, evasión o alternativa al afrontamiento del problema.</a:t>
            </a:r>
          </a:p>
          <a:p>
            <a:pPr marL="457200" lvl="0" indent="-457200">
              <a:buFont typeface="Arial" panose="020B0604020202020204" pitchFamily="34" charset="0"/>
              <a:buChar char="•"/>
            </a:pPr>
            <a:r>
              <a:rPr lang="es-ES" b="0" dirty="0"/>
              <a:t>Apreciar el estar solo o sola y hacerlo sin tener “aparatos” a tu alrededor.</a:t>
            </a:r>
          </a:p>
          <a:p>
            <a:pPr marL="457200" lvl="0" indent="-457200">
              <a:buFont typeface="Arial" panose="020B0604020202020204" pitchFamily="34" charset="0"/>
              <a:buChar char="•"/>
            </a:pPr>
            <a:r>
              <a:rPr lang="es-ES" b="0" dirty="0"/>
              <a:t>Atribuir confianza y autocontrol a la persona para que ella misma salga del automatismo y el uso perjudicial del móvil, internet o las redes sociales.</a:t>
            </a:r>
          </a:p>
          <a:p>
            <a:pPr marL="457200" lvl="0" indent="-457200">
              <a:buFont typeface="Arial" panose="020B0604020202020204" pitchFamily="34" charset="0"/>
              <a:buChar char="•"/>
            </a:pPr>
            <a:r>
              <a:rPr lang="es-ES" b="0" dirty="0"/>
              <a:t>Atribuir responsabilidad para resolver “problemas”, entender lo que significa y qué función tiene el uso de las tecnologías para la persona</a:t>
            </a:r>
            <a:r>
              <a:rPr lang="es-ES" b="0" dirty="0" smtClean="0"/>
              <a:t>.</a:t>
            </a:r>
            <a:endParaRPr lang="es-ES" b="0" dirty="0"/>
          </a:p>
        </p:txBody>
      </p:sp>
      <p:sp>
        <p:nvSpPr>
          <p:cNvPr id="4" name="Título 3"/>
          <p:cNvSpPr>
            <a:spLocks noGrp="1"/>
          </p:cNvSpPr>
          <p:nvPr>
            <p:ph type="title"/>
          </p:nvPr>
        </p:nvSpPr>
        <p:spPr/>
        <p:txBody>
          <a:bodyPr/>
          <a:lstStyle/>
          <a:p>
            <a:pPr algn="ctr"/>
            <a:r>
              <a:rPr lang="es-CO" dirty="0" smtClean="0"/>
              <a:t>Tratamientos</a:t>
            </a:r>
            <a:endParaRPr lang="es-ES" dirty="0"/>
          </a:p>
        </p:txBody>
      </p:sp>
    </p:spTree>
    <p:extLst>
      <p:ext uri="{BB962C8B-B14F-4D97-AF65-F5344CB8AC3E}">
        <p14:creationId xmlns:p14="http://schemas.microsoft.com/office/powerpoint/2010/main" val="1440644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t>Tratamiento farmacológico en las Adicciones a Internet</a:t>
            </a:r>
            <a:r>
              <a:rPr lang="es-ES" dirty="0"/>
              <a:t/>
            </a:r>
            <a:br>
              <a:rPr lang="es-ES" dirty="0"/>
            </a:br>
            <a:endParaRPr lang="es-ES" dirty="0"/>
          </a:p>
        </p:txBody>
      </p:sp>
      <p:sp>
        <p:nvSpPr>
          <p:cNvPr id="3" name="Marcador de contenido 2"/>
          <p:cNvSpPr>
            <a:spLocks noGrp="1"/>
          </p:cNvSpPr>
          <p:nvPr>
            <p:ph idx="1"/>
          </p:nvPr>
        </p:nvSpPr>
        <p:spPr>
          <a:xfrm>
            <a:off x="736979" y="1196752"/>
            <a:ext cx="7570072" cy="3579849"/>
          </a:xfrm>
        </p:spPr>
        <p:txBody>
          <a:bodyPr/>
          <a:lstStyle/>
          <a:p>
            <a:pPr algn="just"/>
            <a:r>
              <a:rPr lang="es-ES" b="0" dirty="0" smtClean="0"/>
              <a:t>La intervención en este tipo de adicciones se realiza en la mayoría de las ocasiones desde la vertiente psicológica, pero en ocasiones es necesario complementarlo con la psicofarmacológica, ambas actúan unidas creando sinergias que facilitan el adecuado progreso en la terapia psicológica.</a:t>
            </a:r>
          </a:p>
          <a:p>
            <a:pPr algn="just"/>
            <a:r>
              <a:rPr lang="es-ES" b="0" dirty="0" smtClean="0"/>
              <a:t>La farmacología se elegirá en función de la gravedad y la repercusión del problema en la vida de la persona.</a:t>
            </a:r>
          </a:p>
          <a:p>
            <a:pPr algn="just"/>
            <a:r>
              <a:rPr lang="es-ES" b="0" dirty="0" smtClean="0"/>
              <a:t>El juego patológico o la adicción a internet pueden estar relacionados con elevados niveles de tristeza, ansiedad o sus manifestaciones orgánicas (palpitaciones, sensación de falta de aire, “nudo” en el estómago, sudoración…). </a:t>
            </a:r>
          </a:p>
          <a:p>
            <a:pPr algn="just"/>
            <a:endParaRPr lang="es-ES"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3933056"/>
            <a:ext cx="4536504" cy="2763169"/>
          </a:xfrm>
          <a:prstGeom prst="rect">
            <a:avLst/>
          </a:prstGeom>
        </p:spPr>
      </p:pic>
    </p:spTree>
    <p:extLst>
      <p:ext uri="{BB962C8B-B14F-4D97-AF65-F5344CB8AC3E}">
        <p14:creationId xmlns:p14="http://schemas.microsoft.com/office/powerpoint/2010/main" val="40603538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64</TotalTime>
  <Words>515</Words>
  <Application>Microsoft Office PowerPoint</Application>
  <PresentationFormat>Presentación en pantalla (4:3)</PresentationFormat>
  <Paragraphs>43</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Franklin Gothic Book</vt:lpstr>
      <vt:lpstr>Franklin Gothic Medium</vt:lpstr>
      <vt:lpstr>Tunga</vt:lpstr>
      <vt:lpstr>Wingdings</vt:lpstr>
      <vt:lpstr>Ángulos</vt:lpstr>
      <vt:lpstr>Enfermedades causadas por internet</vt:lpstr>
      <vt:lpstr>Historia</vt:lpstr>
      <vt:lpstr>Causas </vt:lpstr>
      <vt:lpstr>Síntomas </vt:lpstr>
      <vt:lpstr>Síntomas </vt:lpstr>
      <vt:lpstr>prevención</vt:lpstr>
      <vt:lpstr>Tratamientos</vt:lpstr>
      <vt:lpstr>Tratamiento farmacológico en las Adicciones a Internet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ESTUDIANTE</dc:creator>
  <cp:lastModifiedBy>miguel vargas</cp:lastModifiedBy>
  <cp:revision>8</cp:revision>
  <dcterms:created xsi:type="dcterms:W3CDTF">2017-10-30T12:39:38Z</dcterms:created>
  <dcterms:modified xsi:type="dcterms:W3CDTF">2017-10-30T23:42:40Z</dcterms:modified>
</cp:coreProperties>
</file>