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F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0" d="100"/>
          <a:sy n="40" d="100"/>
        </p:scale>
        <p:origin x="-2442" y="-11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F88208-4353-4478-8ECD-40DE2D3A6758}" type="datetimeFigureOut">
              <a:rPr lang="es-ES" smtClean="0"/>
              <a:t>30/10/2017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1B0073-D560-4DC6-B336-A3B4705DECD4}" type="slidenum">
              <a:rPr lang="es-ES" smtClean="0"/>
              <a:t>‹Nº›</a:t>
            </a:fld>
            <a:endParaRPr lang="es-ES"/>
          </a:p>
        </p:txBody>
      </p:sp>
    </p:spTree>
    <p:extLst>
      <p:ext uri="{BB962C8B-B14F-4D97-AF65-F5344CB8AC3E}">
        <p14:creationId xmlns:p14="http://schemas.microsoft.com/office/powerpoint/2010/main" val="531296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31B0073-D560-4DC6-B336-A3B4705DECD4}" type="slidenum">
              <a:rPr lang="es-ES" smtClean="0"/>
              <a:t>6</a:t>
            </a:fld>
            <a:endParaRPr lang="es-ES"/>
          </a:p>
        </p:txBody>
      </p:sp>
    </p:spTree>
    <p:extLst>
      <p:ext uri="{BB962C8B-B14F-4D97-AF65-F5344CB8AC3E}">
        <p14:creationId xmlns:p14="http://schemas.microsoft.com/office/powerpoint/2010/main" val="1076434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44BAA265-96A5-4E71-BCEC-9D30593A09F8}" type="datetimeFigureOut">
              <a:rPr lang="es-CO" smtClean="0"/>
              <a:t>30/10/2017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4D5BF6B-44CA-42D7-B15F-BAF16B4F82A4}" type="slidenum">
              <a:rPr lang="es-CO" smtClean="0"/>
              <a:t>‹Nº›</a:t>
            </a:fld>
            <a:endParaRPr lang="es-CO"/>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4BAA265-96A5-4E71-BCEC-9D30593A09F8}" type="datetimeFigureOut">
              <a:rPr lang="es-CO" smtClean="0"/>
              <a:t>30/10/2017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4D5BF6B-44CA-42D7-B15F-BAF16B4F82A4}"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4BAA265-96A5-4E71-BCEC-9D30593A09F8}" type="datetimeFigureOut">
              <a:rPr lang="es-CO" smtClean="0"/>
              <a:t>30/10/2017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4D5BF6B-44CA-42D7-B15F-BAF16B4F82A4}"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4BAA265-96A5-4E71-BCEC-9D30593A09F8}" type="datetimeFigureOut">
              <a:rPr lang="es-CO" smtClean="0"/>
              <a:t>30/10/2017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4D5BF6B-44CA-42D7-B15F-BAF16B4F82A4}" type="slidenum">
              <a:rPr lang="es-CO" smtClean="0"/>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95" name="Title 94"/>
          <p:cNvSpPr>
            <a:spLocks noGrp="1"/>
          </p:cNvSpPr>
          <p:nvPr>
            <p:ph type="title"/>
          </p:nvPr>
        </p:nvSpPr>
        <p:spPr>
          <a:xfrm>
            <a:off x="457200" y="4463568"/>
            <a:ext cx="8305800" cy="1143000"/>
          </a:xfrm>
        </p:spPr>
        <p:txBody>
          <a:bodyPr/>
          <a:lstStyle/>
          <a:p>
            <a:r>
              <a:rPr lang="es-ES" smtClean="0"/>
              <a:t>Haga clic para modificar el estilo de título del patrón</a:t>
            </a:r>
            <a:endParaRPr lang="en-US"/>
          </a:p>
        </p:txBody>
      </p:sp>
      <p:sp>
        <p:nvSpPr>
          <p:cNvPr id="2" name="Date Placeholder 1"/>
          <p:cNvSpPr>
            <a:spLocks noGrp="1"/>
          </p:cNvSpPr>
          <p:nvPr>
            <p:ph type="dt" sz="half" idx="10"/>
          </p:nvPr>
        </p:nvSpPr>
        <p:spPr/>
        <p:txBody>
          <a:bodyPr/>
          <a:lstStyle/>
          <a:p>
            <a:fld id="{44BAA265-96A5-4E71-BCEC-9D30593A09F8}" type="datetimeFigureOut">
              <a:rPr lang="es-CO" smtClean="0"/>
              <a:t>30/10/2017</a:t>
            </a:fld>
            <a:endParaRPr lang="es-CO"/>
          </a:p>
        </p:txBody>
      </p:sp>
      <p:sp>
        <p:nvSpPr>
          <p:cNvPr id="91" name="Footer Placeholder 90"/>
          <p:cNvSpPr>
            <a:spLocks noGrp="1"/>
          </p:cNvSpPr>
          <p:nvPr>
            <p:ph type="ftr" sz="quarter" idx="11"/>
          </p:nvPr>
        </p:nvSpPr>
        <p:spPr/>
        <p:txBody>
          <a:bodyPr/>
          <a:lstStyle/>
          <a:p>
            <a:endParaRPr lang="es-CO"/>
          </a:p>
        </p:txBody>
      </p:sp>
      <p:sp>
        <p:nvSpPr>
          <p:cNvPr id="92" name="Slide Number Placeholder 91"/>
          <p:cNvSpPr>
            <a:spLocks noGrp="1"/>
          </p:cNvSpPr>
          <p:nvPr>
            <p:ph type="sldNum" sz="quarter" idx="12"/>
          </p:nvPr>
        </p:nvSpPr>
        <p:spPr/>
        <p:txBody>
          <a:bodyPr/>
          <a:lstStyle/>
          <a:p>
            <a:fld id="{44D5BF6B-44CA-42D7-B15F-BAF16B4F82A4}" type="slidenum">
              <a:rPr lang="es-CO" smtClean="0"/>
              <a:t>‹Nº›</a:t>
            </a:fld>
            <a:endParaRPr lang="es-CO"/>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44BAA265-96A5-4E71-BCEC-9D30593A09F8}" type="datetimeFigureOut">
              <a:rPr lang="es-CO" smtClean="0"/>
              <a:t>30/10/2017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4D5BF6B-44CA-42D7-B15F-BAF16B4F82A4}" type="slidenum">
              <a:rPr lang="es-CO" smtClean="0"/>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44BAA265-96A5-4E71-BCEC-9D30593A09F8}" type="datetimeFigureOut">
              <a:rPr lang="es-CO" smtClean="0"/>
              <a:t>30/10/2017</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44D5BF6B-44CA-42D7-B15F-BAF16B4F82A4}" type="slidenum">
              <a:rPr lang="es-CO" smtClean="0"/>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44BAA265-96A5-4E71-BCEC-9D30593A09F8}" type="datetimeFigureOut">
              <a:rPr lang="es-CO" smtClean="0"/>
              <a:t>30/10/2017</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44D5BF6B-44CA-42D7-B15F-BAF16B4F82A4}" type="slidenum">
              <a:rPr lang="es-CO" smtClean="0"/>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BAA265-96A5-4E71-BCEC-9D30593A09F8}" type="datetimeFigureOut">
              <a:rPr lang="es-CO" smtClean="0"/>
              <a:t>30/10/2017</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44D5BF6B-44CA-42D7-B15F-BAF16B4F82A4}"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4BAA265-96A5-4E71-BCEC-9D30593A09F8}" type="datetimeFigureOut">
              <a:rPr lang="es-CO" smtClean="0"/>
              <a:t>30/10/2017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4D5BF6B-44CA-42D7-B15F-BAF16B4F82A4}" type="slidenum">
              <a:rPr lang="es-CO" smtClean="0"/>
              <a:t>‹Nº›</a:t>
            </a:fld>
            <a:endParaRPr lang="es-CO"/>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5" name="Date Placeholder 4"/>
          <p:cNvSpPr>
            <a:spLocks noGrp="1"/>
          </p:cNvSpPr>
          <p:nvPr>
            <p:ph type="dt" sz="half" idx="10"/>
          </p:nvPr>
        </p:nvSpPr>
        <p:spPr/>
        <p:txBody>
          <a:bodyPr/>
          <a:lstStyle/>
          <a:p>
            <a:fld id="{44BAA265-96A5-4E71-BCEC-9D30593A09F8}" type="datetimeFigureOut">
              <a:rPr lang="es-CO" smtClean="0"/>
              <a:t>30/10/2017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4D5BF6B-44CA-42D7-B15F-BAF16B4F82A4}" type="slidenum">
              <a:rPr lang="es-CO" smtClean="0"/>
              <a:t>‹Nº›</a:t>
            </a:fld>
            <a:endParaRPr lang="es-CO"/>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44BAA265-96A5-4E71-BCEC-9D30593A09F8}" type="datetimeFigureOut">
              <a:rPr lang="es-CO" smtClean="0"/>
              <a:t>30/10/2017</a:t>
            </a:fld>
            <a:endParaRPr lang="es-CO"/>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s-CO"/>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44D5BF6B-44CA-42D7-B15F-BAF16B4F82A4}" type="slidenum">
              <a:rPr lang="es-CO" smtClean="0"/>
              <a:t>‹Nº›</a:t>
            </a:fld>
            <a:endParaRPr lang="es-CO"/>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28600" y="2130425"/>
            <a:ext cx="4419600" cy="2594719"/>
          </a:xfrm>
        </p:spPr>
        <p:txBody>
          <a:bodyPr>
            <a:normAutofit/>
          </a:bodyPr>
          <a:lstStyle/>
          <a:p>
            <a:pPr algn="ctr"/>
            <a:r>
              <a:rPr lang="es-CO" sz="6000" dirty="0" smtClean="0">
                <a:solidFill>
                  <a:schemeClr val="tx2">
                    <a:lumMod val="75000"/>
                  </a:schemeClr>
                </a:solidFill>
                <a:cs typeface="Aharoni" pitchFamily="2" charset="-79"/>
              </a:rPr>
              <a:t>CATARATAS</a:t>
            </a:r>
            <a:r>
              <a:rPr lang="es-CO" sz="6000" dirty="0" smtClean="0"/>
              <a:t/>
            </a:r>
            <a:br>
              <a:rPr lang="es-CO" sz="6000" dirty="0" smtClean="0"/>
            </a:br>
            <a:endParaRPr lang="es-CO" sz="6000" dirty="0"/>
          </a:p>
        </p:txBody>
      </p:sp>
    </p:spTree>
    <p:extLst>
      <p:ext uri="{BB962C8B-B14F-4D97-AF65-F5344CB8AC3E}">
        <p14:creationId xmlns:p14="http://schemas.microsoft.com/office/powerpoint/2010/main" val="3915280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0161887">
            <a:off x="301886" y="1528431"/>
            <a:ext cx="7645449" cy="2646685"/>
          </a:xfrm>
        </p:spPr>
        <p:txBody>
          <a:bodyPr>
            <a:normAutofit/>
          </a:bodyPr>
          <a:lstStyle/>
          <a:p>
            <a:pPr algn="ctr"/>
            <a:r>
              <a:rPr lang="es-ES" sz="8800" dirty="0" smtClean="0">
                <a:solidFill>
                  <a:schemeClr val="tx2">
                    <a:lumMod val="75000"/>
                  </a:schemeClr>
                </a:solidFill>
              </a:rPr>
              <a:t>GRACIAS</a:t>
            </a:r>
            <a:endParaRPr lang="es-ES" sz="8800" dirty="0">
              <a:solidFill>
                <a:schemeClr val="tx2">
                  <a:lumMod val="75000"/>
                </a:schemeClr>
              </a:solidFill>
            </a:endParaRPr>
          </a:p>
        </p:txBody>
      </p:sp>
    </p:spTree>
    <p:extLst>
      <p:ext uri="{BB962C8B-B14F-4D97-AF65-F5344CB8AC3E}">
        <p14:creationId xmlns:p14="http://schemas.microsoft.com/office/powerpoint/2010/main" val="981237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210146"/>
          </a:xfrm>
        </p:spPr>
        <p:txBody>
          <a:bodyPr>
            <a:normAutofit/>
          </a:bodyPr>
          <a:lstStyle/>
          <a:p>
            <a:pPr algn="ctr"/>
            <a:r>
              <a:rPr lang="es-CO" sz="6000" dirty="0">
                <a:solidFill>
                  <a:schemeClr val="tx2">
                    <a:lumMod val="75000"/>
                  </a:schemeClr>
                </a:solidFill>
              </a:rPr>
              <a:t>¿Qué son  las cataratas</a:t>
            </a:r>
            <a:r>
              <a:rPr lang="es-CO" sz="6000" dirty="0" smtClean="0">
                <a:solidFill>
                  <a:schemeClr val="tx2">
                    <a:lumMod val="75000"/>
                  </a:schemeClr>
                </a:solidFill>
              </a:rPr>
              <a:t>?</a:t>
            </a:r>
            <a:endParaRPr lang="es-CO" sz="6000" dirty="0">
              <a:solidFill>
                <a:schemeClr val="tx2">
                  <a:lumMod val="75000"/>
                </a:schemeClr>
              </a:solidFill>
            </a:endParaRPr>
          </a:p>
        </p:txBody>
      </p:sp>
      <p:sp>
        <p:nvSpPr>
          <p:cNvPr id="3" name="2 Marcador de contenido"/>
          <p:cNvSpPr>
            <a:spLocks noGrp="1"/>
          </p:cNvSpPr>
          <p:nvPr>
            <p:ph idx="1"/>
          </p:nvPr>
        </p:nvSpPr>
        <p:spPr/>
        <p:txBody>
          <a:bodyPr/>
          <a:lstStyle/>
          <a:p>
            <a:pPr marL="0" indent="0">
              <a:buNone/>
            </a:pPr>
            <a:r>
              <a:rPr lang="es-CO" dirty="0"/>
              <a:t>La catarata es la opacidad del cristalino del ojo.</a:t>
            </a:r>
          </a:p>
          <a:p>
            <a:pPr marL="0" indent="0">
              <a:buNone/>
            </a:pPr>
            <a:r>
              <a:rPr lang="es-CO" dirty="0"/>
              <a:t>Cuando vemos algo, los rayos de luz viajan a nuestro ojo a través de la pupila y se enfocan sobre la retina (Una capa de células sensibles a la luz en la parte posterior del ojo), por medio del lente. El lente debe ser transparente con el fin de poder enfocar la luz adecuadamente sobre la retina. La condición de opacidad o enturbiamiento del lente es llamado catarata.</a:t>
            </a:r>
          </a:p>
          <a:p>
            <a:pPr marL="0" indent="0">
              <a:buNone/>
            </a:pPr>
            <a:endParaRPr lang="es-CO"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437112"/>
            <a:ext cx="7200799"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0298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CO" sz="9600" dirty="0" smtClean="0">
                <a:solidFill>
                  <a:schemeClr val="tx2">
                    <a:lumMod val="75000"/>
                  </a:schemeClr>
                </a:solidFill>
              </a:rPr>
              <a:t>síntomas</a:t>
            </a:r>
            <a:endParaRPr lang="es-CO" sz="9600" dirty="0">
              <a:solidFill>
                <a:schemeClr val="tx2">
                  <a:lumMod val="75000"/>
                </a:schemeClr>
              </a:solidFill>
            </a:endParaRPr>
          </a:p>
        </p:txBody>
      </p:sp>
      <p:sp>
        <p:nvSpPr>
          <p:cNvPr id="3" name="2 Marcador de contenido"/>
          <p:cNvSpPr>
            <a:spLocks noGrp="1"/>
          </p:cNvSpPr>
          <p:nvPr>
            <p:ph idx="1"/>
          </p:nvPr>
        </p:nvSpPr>
        <p:spPr>
          <a:xfrm>
            <a:off x="457200" y="1600200"/>
            <a:ext cx="8229600" cy="4853136"/>
          </a:xfrm>
        </p:spPr>
        <p:txBody>
          <a:bodyPr/>
          <a:lstStyle/>
          <a:p>
            <a:pPr>
              <a:buFont typeface="Wingdings" pitchFamily="2" charset="2"/>
              <a:buChar char="v"/>
            </a:pPr>
            <a:r>
              <a:rPr lang="es-CO" dirty="0" smtClean="0"/>
              <a:t>Visión </a:t>
            </a:r>
            <a:r>
              <a:rPr lang="es-CO" dirty="0"/>
              <a:t>borrosa o nublada, indolora;</a:t>
            </a:r>
          </a:p>
          <a:p>
            <a:pPr>
              <a:buFont typeface="Wingdings" pitchFamily="2" charset="2"/>
              <a:buChar char="v"/>
            </a:pPr>
            <a:r>
              <a:rPr lang="es-CO" dirty="0" smtClean="0"/>
              <a:t>Mayor </a:t>
            </a:r>
            <a:r>
              <a:rPr lang="es-CO" dirty="0"/>
              <a:t>dificultad para ver de noche </a:t>
            </a:r>
            <a:r>
              <a:rPr lang="es-CO" dirty="0" smtClean="0"/>
              <a:t>o</a:t>
            </a:r>
          </a:p>
          <a:p>
            <a:pPr marL="0" indent="0">
              <a:buNone/>
            </a:pPr>
            <a:r>
              <a:rPr lang="es-CO" dirty="0" smtClean="0"/>
              <a:t> con poca luz;</a:t>
            </a:r>
          </a:p>
          <a:p>
            <a:pPr>
              <a:buFont typeface="Wingdings" pitchFamily="2" charset="2"/>
              <a:buChar char="v"/>
            </a:pPr>
            <a:r>
              <a:rPr lang="es-CO" dirty="0" smtClean="0"/>
              <a:t>Sensibilidad </a:t>
            </a:r>
            <a:r>
              <a:rPr lang="es-CO" dirty="0"/>
              <a:t>a la luz y al resplandor;</a:t>
            </a:r>
          </a:p>
          <a:p>
            <a:pPr>
              <a:buFont typeface="Wingdings" pitchFamily="2" charset="2"/>
              <a:buChar char="v"/>
            </a:pPr>
            <a:r>
              <a:rPr lang="es-CO" dirty="0" smtClean="0"/>
              <a:t>Presencia </a:t>
            </a:r>
            <a:r>
              <a:rPr lang="es-CO" dirty="0"/>
              <a:t>de halos alrededor de las luces;</a:t>
            </a:r>
          </a:p>
          <a:p>
            <a:pPr>
              <a:buFont typeface="Wingdings" pitchFamily="2" charset="2"/>
              <a:buChar char="v"/>
            </a:pPr>
            <a:r>
              <a:rPr lang="es-CO" dirty="0" smtClean="0"/>
              <a:t>Colores </a:t>
            </a:r>
            <a:r>
              <a:rPr lang="es-CO" dirty="0"/>
              <a:t>desvanecidos o amarillentos;</a:t>
            </a:r>
          </a:p>
          <a:p>
            <a:pPr>
              <a:buFont typeface="Wingdings" pitchFamily="2" charset="2"/>
              <a:buChar char="v"/>
            </a:pPr>
            <a:r>
              <a:rPr lang="es-CO" dirty="0" smtClean="0"/>
              <a:t>La </a:t>
            </a:r>
            <a:r>
              <a:rPr lang="es-CO" dirty="0"/>
              <a:t>necesidad de usar una luz más clara para la lectura y otras actividades;</a:t>
            </a:r>
          </a:p>
          <a:p>
            <a:pPr>
              <a:buFont typeface="Wingdings" pitchFamily="2" charset="2"/>
              <a:buChar char="v"/>
            </a:pPr>
            <a:r>
              <a:rPr lang="es-CO" dirty="0" smtClean="0"/>
              <a:t>Cambios </a:t>
            </a:r>
            <a:r>
              <a:rPr lang="es-CO" dirty="0"/>
              <a:t>frecuentes en la prescripción de anteojos o lentes de contacto; o</a:t>
            </a:r>
          </a:p>
          <a:p>
            <a:pPr>
              <a:buFont typeface="Wingdings" pitchFamily="2" charset="2"/>
              <a:buChar char="v"/>
            </a:pPr>
            <a:r>
              <a:rPr lang="es-CO" dirty="0" smtClean="0"/>
              <a:t>Doble </a:t>
            </a:r>
            <a:r>
              <a:rPr lang="es-CO" dirty="0"/>
              <a:t>visión en un ojo</a:t>
            </a:r>
          </a:p>
          <a:p>
            <a:endParaRPr lang="es-CO"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571136"/>
            <a:ext cx="2617174"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5195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CO" sz="6000" dirty="0" smtClean="0">
                <a:solidFill>
                  <a:schemeClr val="tx2">
                    <a:lumMod val="75000"/>
                  </a:schemeClr>
                </a:solidFill>
              </a:rPr>
              <a:t>Tipos de cataratas</a:t>
            </a:r>
            <a:endParaRPr lang="es-CO" sz="6000" dirty="0">
              <a:solidFill>
                <a:schemeClr val="tx2">
                  <a:lumMod val="75000"/>
                </a:schemeClr>
              </a:solidFill>
            </a:endParaRPr>
          </a:p>
        </p:txBody>
      </p:sp>
      <p:sp>
        <p:nvSpPr>
          <p:cNvPr id="3" name="2 Marcador de contenido"/>
          <p:cNvSpPr>
            <a:spLocks noGrp="1"/>
          </p:cNvSpPr>
          <p:nvPr>
            <p:ph sz="half" idx="1"/>
          </p:nvPr>
        </p:nvSpPr>
        <p:spPr>
          <a:xfrm>
            <a:off x="457200" y="1700808"/>
            <a:ext cx="2386608" cy="4425355"/>
          </a:xfrm>
        </p:spPr>
        <p:txBody>
          <a:bodyPr>
            <a:normAutofit/>
          </a:bodyPr>
          <a:lstStyle/>
          <a:p>
            <a:pPr marL="0" indent="0">
              <a:buNone/>
            </a:pPr>
            <a:r>
              <a:rPr lang="es-CO" sz="1400" b="1" dirty="0">
                <a:solidFill>
                  <a:schemeClr val="tx2">
                    <a:lumMod val="75000"/>
                  </a:schemeClr>
                </a:solidFill>
              </a:rPr>
              <a:t>Catarata subscapular: </a:t>
            </a:r>
            <a:r>
              <a:rPr lang="es-CO" sz="1400" dirty="0"/>
              <a:t>se da en la parte trasera del cristalino. Las personas con diabetes o que tomen medicamentos con altas dosis de esteroides corren un riesgo mayor de desarrollar este tipo de catarata.</a:t>
            </a:r>
          </a:p>
        </p:txBody>
      </p:sp>
      <p:sp>
        <p:nvSpPr>
          <p:cNvPr id="4" name="3 Marcador de contenido"/>
          <p:cNvSpPr>
            <a:spLocks noGrp="1"/>
          </p:cNvSpPr>
          <p:nvPr>
            <p:ph sz="half" idx="2"/>
          </p:nvPr>
        </p:nvSpPr>
        <p:spPr>
          <a:xfrm>
            <a:off x="3059832" y="1700808"/>
            <a:ext cx="2376264" cy="4425355"/>
          </a:xfrm>
        </p:spPr>
        <p:txBody>
          <a:bodyPr>
            <a:normAutofit/>
          </a:bodyPr>
          <a:lstStyle/>
          <a:p>
            <a:pPr marL="0" indent="0">
              <a:buNone/>
            </a:pPr>
            <a:r>
              <a:rPr lang="es-CO" sz="1400" b="1" dirty="0">
                <a:solidFill>
                  <a:schemeClr val="tx2">
                    <a:lumMod val="75000"/>
                  </a:schemeClr>
                </a:solidFill>
              </a:rPr>
              <a:t>Catarata nuclear: </a:t>
            </a:r>
            <a:r>
              <a:rPr lang="es-CO" sz="1400" dirty="0"/>
              <a:t>se asienta en la zona central (núcleo) del cristalino. Este tipo de catarata está asociado en mayor medida al </a:t>
            </a:r>
            <a:r>
              <a:rPr lang="es-CO" sz="1400" dirty="0" smtClean="0"/>
              <a:t>envejecimiento</a:t>
            </a:r>
            <a:endParaRPr lang="es-CO" sz="1400" dirty="0"/>
          </a:p>
        </p:txBody>
      </p:sp>
      <p:sp>
        <p:nvSpPr>
          <p:cNvPr id="6" name="5 CuadroTexto"/>
          <p:cNvSpPr txBox="1"/>
          <p:nvPr/>
        </p:nvSpPr>
        <p:spPr>
          <a:xfrm>
            <a:off x="5508104" y="1700808"/>
            <a:ext cx="2592288" cy="2031325"/>
          </a:xfrm>
          <a:prstGeom prst="rect">
            <a:avLst/>
          </a:prstGeom>
          <a:noFill/>
        </p:spPr>
        <p:txBody>
          <a:bodyPr wrap="square" rtlCol="0">
            <a:spAutoFit/>
          </a:bodyPr>
          <a:lstStyle/>
          <a:p>
            <a:r>
              <a:rPr lang="es-CO" sz="1400" dirty="0" smtClean="0">
                <a:solidFill>
                  <a:schemeClr val="tx2">
                    <a:lumMod val="75000"/>
                  </a:schemeClr>
                </a:solidFill>
              </a:rPr>
              <a:t>Catarata cortical: </a:t>
            </a:r>
            <a:r>
              <a:rPr lang="es-CO" sz="1400" dirty="0" smtClean="0"/>
              <a:t>se caracteriza por opacidades blancas en forma de cuña que comienzan en la periferia del cristalino y se extienden al centro de forma radial. Este tipo de catarata se da en la corteza del cristalino, es decir la parte que rodea al núcleo central.</a:t>
            </a:r>
            <a:endParaRPr lang="es-CO" sz="1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63" y="3855232"/>
            <a:ext cx="2326731" cy="1951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0277" y="3933056"/>
            <a:ext cx="2277803" cy="19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3933056"/>
            <a:ext cx="2206550" cy="1849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0245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noAutofit/>
          </a:bodyPr>
          <a:lstStyle/>
          <a:p>
            <a:pPr algn="ctr"/>
            <a:r>
              <a:rPr lang="es-CO" sz="5400" dirty="0" smtClean="0">
                <a:solidFill>
                  <a:schemeClr val="tx2">
                    <a:lumMod val="75000"/>
                  </a:schemeClr>
                </a:solidFill>
              </a:rPr>
              <a:t>Causas de las cataratas</a:t>
            </a:r>
            <a:endParaRPr lang="es-CO" sz="5400" dirty="0">
              <a:solidFill>
                <a:schemeClr val="tx2">
                  <a:lumMod val="75000"/>
                </a:schemeClr>
              </a:solidFill>
            </a:endParaRPr>
          </a:p>
        </p:txBody>
      </p:sp>
      <p:sp>
        <p:nvSpPr>
          <p:cNvPr id="3" name="2 Marcador de contenido"/>
          <p:cNvSpPr>
            <a:spLocks noGrp="1"/>
          </p:cNvSpPr>
          <p:nvPr>
            <p:ph idx="1"/>
          </p:nvPr>
        </p:nvSpPr>
        <p:spPr>
          <a:xfrm>
            <a:off x="457200" y="1196752"/>
            <a:ext cx="8229600" cy="4929411"/>
          </a:xfrm>
        </p:spPr>
        <p:txBody>
          <a:bodyPr>
            <a:normAutofit fontScale="70000" lnSpcReduction="20000"/>
          </a:bodyPr>
          <a:lstStyle/>
          <a:p>
            <a:pPr marL="0" indent="0">
              <a:buNone/>
            </a:pPr>
            <a:r>
              <a:rPr lang="es-CO" dirty="0"/>
              <a:t>No se sabe con certeza por qué el cristalino del ojo cambia con la edad, formando las cataratas. Sin embargo, investigadores de todo el mundo han logrado identificar factores que posiblemente causen las cataratas o que tengan cierta asociación con el desarrollo de las mismas. Además de la edad avanzada, los factores de riesgo para la aparición de cataratas son:</a:t>
            </a:r>
          </a:p>
          <a:p>
            <a:endParaRPr lang="es-CO" dirty="0"/>
          </a:p>
          <a:p>
            <a:pPr>
              <a:buFont typeface="Wingdings" pitchFamily="2" charset="2"/>
              <a:buChar char="v"/>
            </a:pPr>
            <a:r>
              <a:rPr lang="es-CO" dirty="0" smtClean="0"/>
              <a:t>Rayos </a:t>
            </a:r>
            <a:r>
              <a:rPr lang="es-CO" dirty="0"/>
              <a:t>ultravioletas solares o de otras fuentes</a:t>
            </a:r>
          </a:p>
          <a:p>
            <a:pPr>
              <a:buFont typeface="Wingdings" pitchFamily="2" charset="2"/>
              <a:buChar char="v"/>
            </a:pPr>
            <a:r>
              <a:rPr lang="es-CO" dirty="0" smtClean="0"/>
              <a:t>Diabetes</a:t>
            </a:r>
            <a:endParaRPr lang="es-CO" dirty="0"/>
          </a:p>
          <a:p>
            <a:pPr>
              <a:buFont typeface="Wingdings" pitchFamily="2" charset="2"/>
              <a:buChar char="v"/>
            </a:pPr>
            <a:r>
              <a:rPr lang="es-CO" dirty="0" smtClean="0"/>
              <a:t>Hipertensión</a:t>
            </a:r>
            <a:endParaRPr lang="es-CO" dirty="0"/>
          </a:p>
          <a:p>
            <a:pPr>
              <a:buFont typeface="Wingdings" pitchFamily="2" charset="2"/>
              <a:buChar char="v"/>
            </a:pPr>
            <a:r>
              <a:rPr lang="es-CO" dirty="0" smtClean="0"/>
              <a:t>Obesidad</a:t>
            </a:r>
            <a:endParaRPr lang="es-CO" dirty="0"/>
          </a:p>
          <a:p>
            <a:pPr>
              <a:buFont typeface="Wingdings" pitchFamily="2" charset="2"/>
              <a:buChar char="v"/>
            </a:pPr>
            <a:r>
              <a:rPr lang="es-CO" dirty="0" smtClean="0"/>
              <a:t>Tabaquismo</a:t>
            </a:r>
            <a:endParaRPr lang="es-CO" dirty="0"/>
          </a:p>
          <a:p>
            <a:pPr>
              <a:buFont typeface="Wingdings" pitchFamily="2" charset="2"/>
              <a:buChar char="v"/>
            </a:pPr>
            <a:r>
              <a:rPr lang="es-CO" dirty="0" smtClean="0"/>
              <a:t>Uso </a:t>
            </a:r>
            <a:r>
              <a:rPr lang="es-CO" dirty="0"/>
              <a:t>prolongado de medicación con corticoides</a:t>
            </a:r>
          </a:p>
          <a:p>
            <a:pPr>
              <a:buFont typeface="Wingdings" pitchFamily="2" charset="2"/>
              <a:buChar char="v"/>
            </a:pPr>
            <a:r>
              <a:rPr lang="es-CO" dirty="0" smtClean="0"/>
              <a:t>Medicación </a:t>
            </a:r>
            <a:r>
              <a:rPr lang="es-CO" dirty="0"/>
              <a:t>con componentes de estatina para la reducción del colesterol</a:t>
            </a:r>
          </a:p>
          <a:p>
            <a:pPr>
              <a:buFont typeface="Wingdings" pitchFamily="2" charset="2"/>
              <a:buChar char="v"/>
            </a:pPr>
            <a:r>
              <a:rPr lang="es-CO" dirty="0" smtClean="0"/>
              <a:t>Antecedentes </a:t>
            </a:r>
            <a:r>
              <a:rPr lang="es-CO" dirty="0"/>
              <a:t>de inflamación o lesión ocular</a:t>
            </a:r>
          </a:p>
          <a:p>
            <a:pPr>
              <a:buFont typeface="Wingdings" pitchFamily="2" charset="2"/>
              <a:buChar char="v"/>
            </a:pPr>
            <a:r>
              <a:rPr lang="es-CO" dirty="0" smtClean="0"/>
              <a:t>Antecedentes </a:t>
            </a:r>
            <a:r>
              <a:rPr lang="es-CO" dirty="0"/>
              <a:t>de cirugía ocular</a:t>
            </a:r>
          </a:p>
          <a:p>
            <a:pPr>
              <a:buFont typeface="Wingdings" pitchFamily="2" charset="2"/>
              <a:buChar char="v"/>
            </a:pPr>
            <a:r>
              <a:rPr lang="es-CO" dirty="0" smtClean="0"/>
              <a:t>Terapia </a:t>
            </a:r>
            <a:r>
              <a:rPr lang="es-CO" dirty="0"/>
              <a:t>de reemplazo hormonal</a:t>
            </a:r>
          </a:p>
          <a:p>
            <a:pPr>
              <a:buFont typeface="Wingdings" pitchFamily="2" charset="2"/>
              <a:buChar char="v"/>
            </a:pPr>
            <a:r>
              <a:rPr lang="es-CO" dirty="0" smtClean="0"/>
              <a:t>Consumo </a:t>
            </a:r>
            <a:r>
              <a:rPr lang="es-CO" dirty="0"/>
              <a:t>significativo de alcohol</a:t>
            </a:r>
          </a:p>
          <a:p>
            <a:pPr>
              <a:buFont typeface="Wingdings" pitchFamily="2" charset="2"/>
              <a:buChar char="v"/>
            </a:pPr>
            <a:r>
              <a:rPr lang="es-CO" dirty="0" smtClean="0"/>
              <a:t>Miopía </a:t>
            </a:r>
            <a:r>
              <a:rPr lang="es-CO" dirty="0"/>
              <a:t>alta</a:t>
            </a:r>
          </a:p>
          <a:p>
            <a:pPr>
              <a:buFont typeface="Wingdings" pitchFamily="2" charset="2"/>
              <a:buChar char="v"/>
            </a:pPr>
            <a:r>
              <a:rPr lang="es-CO" dirty="0" smtClean="0"/>
              <a:t>Antecedentes </a:t>
            </a:r>
            <a:r>
              <a:rPr lang="es-CO" dirty="0"/>
              <a:t>familiares</a:t>
            </a:r>
          </a:p>
          <a:p>
            <a:endParaRPr lang="es-CO" dirty="0"/>
          </a:p>
        </p:txBody>
      </p:sp>
    </p:spTree>
    <p:extLst>
      <p:ext uri="{BB962C8B-B14F-4D97-AF65-F5344CB8AC3E}">
        <p14:creationId xmlns:p14="http://schemas.microsoft.com/office/powerpoint/2010/main" val="33479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6600" dirty="0" smtClean="0">
                <a:solidFill>
                  <a:schemeClr val="tx2">
                    <a:lumMod val="75000"/>
                  </a:schemeClr>
                </a:solidFill>
              </a:rPr>
              <a:t>prevención</a:t>
            </a:r>
            <a:endParaRPr lang="es-ES" sz="6600" dirty="0">
              <a:solidFill>
                <a:schemeClr val="tx2">
                  <a:lumMod val="75000"/>
                </a:schemeClr>
              </a:solidFill>
            </a:endParaRPr>
          </a:p>
        </p:txBody>
      </p:sp>
      <p:sp>
        <p:nvSpPr>
          <p:cNvPr id="3" name="2 Marcador de contenido"/>
          <p:cNvSpPr>
            <a:spLocks noGrp="1"/>
          </p:cNvSpPr>
          <p:nvPr>
            <p:ph idx="1"/>
          </p:nvPr>
        </p:nvSpPr>
        <p:spPr/>
        <p:txBody>
          <a:bodyPr>
            <a:normAutofit lnSpcReduction="10000"/>
          </a:bodyPr>
          <a:lstStyle/>
          <a:p>
            <a:pPr marL="0" indent="0">
              <a:buNone/>
            </a:pPr>
            <a:r>
              <a:rPr lang="es-ES" dirty="0"/>
              <a:t>A pesar de que el tema sobre la posibilidad de prevenir las cataratas es muy polémico, numerosos estudios sugieren que ciertos nutrientes o suplementos nutricionales pueden reducir el riesgo de desarrollar cataratas.</a:t>
            </a:r>
          </a:p>
          <a:p>
            <a:pPr marL="0" indent="0">
              <a:buNone/>
            </a:pPr>
            <a:r>
              <a:rPr lang="es-ES" dirty="0"/>
              <a:t>Un estudio de gran escala, en profesionales de la salud de sexo femenino de 10 años de duración, halló que las dietas con alto contenido en vitamina E, carotenoides, luteína y zeaxantina tanto de alimentos como de suplementos, se asocian a una reducción significativa del riesgo a desarrollar cataratas.</a:t>
            </a:r>
          </a:p>
          <a:p>
            <a:pPr marL="0" indent="0">
              <a:buNone/>
            </a:pPr>
            <a:r>
              <a:rPr lang="es-ES" dirty="0"/>
              <a:t>Las semillas de girasol, las almendras y las espinacas son una buena fuente de vitamina E. Para el consumo de luteína y zeaxantina se recomienda la espinaca, col y vegetales de hoja.</a:t>
            </a:r>
          </a:p>
          <a:p>
            <a:pPr marL="0" indent="0">
              <a:buNone/>
            </a:pPr>
            <a:endParaRPr lang="es-ES" dirty="0"/>
          </a:p>
        </p:txBody>
      </p:sp>
    </p:spTree>
    <p:extLst>
      <p:ext uri="{BB962C8B-B14F-4D97-AF65-F5344CB8AC3E}">
        <p14:creationId xmlns:p14="http://schemas.microsoft.com/office/powerpoint/2010/main" val="1278555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55448" y="1905000"/>
            <a:ext cx="2377440" cy="2748136"/>
          </a:xfrm>
        </p:spPr>
        <p:txBody>
          <a:bodyPr>
            <a:normAutofit fontScale="90000"/>
          </a:bodyPr>
          <a:lstStyle/>
          <a:p>
            <a:r>
              <a:rPr lang="es-ES" sz="6000" dirty="0" smtClean="0">
                <a:solidFill>
                  <a:schemeClr val="tx2">
                    <a:lumMod val="75000"/>
                  </a:schemeClr>
                </a:solidFill>
              </a:rPr>
              <a:t>Cirugía</a:t>
            </a:r>
            <a:r>
              <a:rPr lang="es-ES" sz="6600" dirty="0" smtClean="0">
                <a:solidFill>
                  <a:schemeClr val="tx2">
                    <a:lumMod val="75000"/>
                  </a:schemeClr>
                </a:solidFill>
              </a:rPr>
              <a:t/>
            </a:r>
            <a:br>
              <a:rPr lang="es-ES" sz="6600" dirty="0" smtClean="0">
                <a:solidFill>
                  <a:schemeClr val="tx2">
                    <a:lumMod val="75000"/>
                  </a:schemeClr>
                </a:solidFill>
              </a:rPr>
            </a:br>
            <a:endParaRPr lang="es-ES" sz="6600" dirty="0">
              <a:solidFill>
                <a:schemeClr val="tx2">
                  <a:lumMod val="75000"/>
                </a:schemeClr>
              </a:solidFill>
            </a:endParaRPr>
          </a:p>
        </p:txBody>
      </p:sp>
      <p:pic>
        <p:nvPicPr>
          <p:cNvPr id="1026"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6962" r="26962"/>
          <a:stretch>
            <a:fillRect/>
          </a:stretch>
        </p:blipFill>
        <p:spPr bwMode="auto">
          <a:xfrm>
            <a:off x="3200400" y="381000"/>
            <a:ext cx="5421998" cy="549627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1919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4400" dirty="0">
                <a:solidFill>
                  <a:schemeClr val="tx2">
                    <a:lumMod val="75000"/>
                  </a:schemeClr>
                </a:solidFill>
              </a:rPr>
              <a:t>¿Cuán eficaz es la cirugía para las cataratas?</a:t>
            </a:r>
          </a:p>
        </p:txBody>
      </p:sp>
      <p:sp>
        <p:nvSpPr>
          <p:cNvPr id="3" name="2 Marcador de contenido"/>
          <p:cNvSpPr>
            <a:spLocks noGrp="1"/>
          </p:cNvSpPr>
          <p:nvPr>
            <p:ph idx="1"/>
          </p:nvPr>
        </p:nvSpPr>
        <p:spPr/>
        <p:txBody>
          <a:bodyPr/>
          <a:lstStyle/>
          <a:p>
            <a:pPr marL="0" indent="0">
              <a:buNone/>
            </a:pPr>
            <a:r>
              <a:rPr lang="es-ES" dirty="0"/>
              <a:t>La operación de las cataratas es una de las más comunes en los Estados Unidos. También es una de las más seguras y eficaces. En alrededor del 90 por ciento de los casos, las personas que se operan de las cataratas ven mejor después de la operación.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513221"/>
            <a:ext cx="7416824" cy="2148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8569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a:solidFill>
                  <a:schemeClr val="tx2">
                    <a:lumMod val="75000"/>
                  </a:schemeClr>
                </a:solidFill>
              </a:rPr>
              <a:t>¿Cuáles son los riesgos de la cirugía para las cataratas?</a:t>
            </a:r>
          </a:p>
        </p:txBody>
      </p:sp>
      <p:sp>
        <p:nvSpPr>
          <p:cNvPr id="3" name="2 Marcador de contenido"/>
          <p:cNvSpPr>
            <a:spLocks noGrp="1"/>
          </p:cNvSpPr>
          <p:nvPr>
            <p:ph idx="1"/>
          </p:nvPr>
        </p:nvSpPr>
        <p:spPr/>
        <p:txBody>
          <a:bodyPr/>
          <a:lstStyle/>
          <a:p>
            <a:pPr marL="0" indent="0">
              <a:buNone/>
            </a:pPr>
            <a:r>
              <a:rPr lang="es-ES" dirty="0"/>
              <a:t>Como con cualquier operación, la cirugía para las cataratas tiene sus riesgos, como una infección o pérdida de sangre. Antes de la cirugía, el médico le puede pedir que temporalmente deje de tomar ciertos medicamentos que aumentan el riesgo de una hemorragia durante la operación. Después de la cirugía, usted debe mantener su ojo limpio, lavarse las manos antes de tocarse el ojo y utilizar los medicamentos recetados para ayudar a minimizar el riesgo de una infección. Una infección seria puede resultar en pérdida de la visión.</a:t>
            </a:r>
          </a:p>
        </p:txBody>
      </p:sp>
    </p:spTree>
    <p:extLst>
      <p:ext uri="{BB962C8B-B14F-4D97-AF65-F5344CB8AC3E}">
        <p14:creationId xmlns:p14="http://schemas.microsoft.com/office/powerpoint/2010/main" val="845665891"/>
      </p:ext>
    </p:extLst>
  </p:cSld>
  <p:clrMapOvr>
    <a:masterClrMapping/>
  </p:clrMapOvr>
</p:sld>
</file>

<file path=ppt/theme/theme1.xml><?xml version="1.0" encoding="utf-8"?>
<a:theme xmlns:a="http://schemas.openxmlformats.org/drawingml/2006/main" name="Paja">
  <a:themeElements>
    <a:clrScheme name="Paja">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Intermedio">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ja">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50</TotalTime>
  <Words>697</Words>
  <Application>Microsoft Office PowerPoint</Application>
  <PresentationFormat>Presentación en pantalla (4:3)</PresentationFormat>
  <Paragraphs>45</Paragraphs>
  <Slides>10</Slides>
  <Notes>1</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Paja</vt:lpstr>
      <vt:lpstr>CATARATAS </vt:lpstr>
      <vt:lpstr>¿Qué son  las cataratas?</vt:lpstr>
      <vt:lpstr>síntomas</vt:lpstr>
      <vt:lpstr>Tipos de cataratas</vt:lpstr>
      <vt:lpstr>Causas de las cataratas</vt:lpstr>
      <vt:lpstr>prevención</vt:lpstr>
      <vt:lpstr>Cirugía </vt:lpstr>
      <vt:lpstr>¿Cuán eficaz es la cirugía para las cataratas?</vt:lpstr>
      <vt:lpstr>¿Cuáles son los riesgos de la cirugía para las cataratas?</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CATARATAS</dc:title>
  <dc:creator>ESTUDIANTE</dc:creator>
  <cp:lastModifiedBy>Harold</cp:lastModifiedBy>
  <cp:revision>5</cp:revision>
  <dcterms:created xsi:type="dcterms:W3CDTF">2017-10-30T12:00:15Z</dcterms:created>
  <dcterms:modified xsi:type="dcterms:W3CDTF">2017-10-30T23:32:26Z</dcterms:modified>
</cp:coreProperties>
</file>