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63D49BD-8679-47EC-B232-7981DE53D437}" type="datetimeFigureOut">
              <a:rPr lang="es-ES" smtClean="0"/>
              <a:t>30/10/2017</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AD8783E-41B7-4DF4-A0DB-640D888EDF81}"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63D49BD-8679-47EC-B232-7981DE53D437}" type="datetimeFigureOut">
              <a:rPr lang="es-ES" smtClean="0"/>
              <a:t>30/10/2017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D8783E-41B7-4DF4-A0DB-640D888EDF81}"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63D49BD-8679-47EC-B232-7981DE53D437}" type="datetimeFigureOut">
              <a:rPr lang="es-ES" smtClean="0"/>
              <a:t>30/10/2017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D8783E-41B7-4DF4-A0DB-640D888EDF81}"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63D49BD-8679-47EC-B232-7981DE53D437}" type="datetimeFigureOut">
              <a:rPr lang="es-ES" smtClean="0"/>
              <a:t>30/10/2017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D8783E-41B7-4DF4-A0DB-640D888EDF81}"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63D49BD-8679-47EC-B232-7981DE53D437}" type="datetimeFigureOut">
              <a:rPr lang="es-ES" smtClean="0"/>
              <a:t>30/10/2017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D8783E-41B7-4DF4-A0DB-640D888EDF81}"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E63D49BD-8679-47EC-B232-7981DE53D437}" type="datetimeFigureOut">
              <a:rPr lang="es-ES" smtClean="0"/>
              <a:t>30/10/2017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AD8783E-41B7-4DF4-A0DB-640D888EDF81}" type="slidenum">
              <a:rPr lang="es-ES" smtClean="0"/>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E63D49BD-8679-47EC-B232-7981DE53D437}" type="datetimeFigureOut">
              <a:rPr lang="es-ES" smtClean="0"/>
              <a:t>30/10/2017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AD8783E-41B7-4DF4-A0DB-640D888EDF81}" type="slidenum">
              <a:rPr lang="es-ES" smtClean="0"/>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63D49BD-8679-47EC-B232-7981DE53D437}" type="datetimeFigureOut">
              <a:rPr lang="es-ES" smtClean="0"/>
              <a:t>30/10/2017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AD8783E-41B7-4DF4-A0DB-640D888EDF81}"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D49BD-8679-47EC-B232-7981DE53D437}" type="datetimeFigureOut">
              <a:rPr lang="es-ES" smtClean="0"/>
              <a:t>30/10/2017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AD8783E-41B7-4DF4-A0DB-640D888EDF81}"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E63D49BD-8679-47EC-B232-7981DE53D437}" type="datetimeFigureOut">
              <a:rPr lang="es-ES" smtClean="0"/>
              <a:t>30/10/2017</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5AD8783E-41B7-4DF4-A0DB-640D888EDF81}"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E63D49BD-8679-47EC-B232-7981DE53D437}" type="datetimeFigureOut">
              <a:rPr lang="es-ES" smtClean="0"/>
              <a:t>30/10/2017</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5AD8783E-41B7-4DF4-A0DB-640D888EDF81}"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63D49BD-8679-47EC-B232-7981DE53D437}" type="datetimeFigureOut">
              <a:rPr lang="es-ES" smtClean="0"/>
              <a:t>30/10/2017</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AD8783E-41B7-4DF4-A0DB-640D888EDF81}"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059832" y="1340768"/>
            <a:ext cx="2952328" cy="677937"/>
          </a:xfrm>
        </p:spPr>
        <p:txBody>
          <a:bodyPr>
            <a:normAutofit fontScale="90000"/>
          </a:bodyPr>
          <a:lstStyle/>
          <a:p>
            <a:r>
              <a:rPr lang="es-ES" sz="6000" dirty="0" smtClean="0">
                <a:solidFill>
                  <a:schemeClr val="accent6">
                    <a:lumMod val="50000"/>
                  </a:schemeClr>
                </a:solidFill>
                <a:effectLst>
                  <a:outerShdw blurRad="38100" dist="38100" dir="2700000" algn="tl">
                    <a:srgbClr val="000000">
                      <a:alpha val="43137"/>
                    </a:srgbClr>
                  </a:outerShdw>
                </a:effectLst>
                <a:latin typeface="Comic Sans MS" pitchFamily="66" charset="0"/>
              </a:rPr>
              <a:t>Acné</a:t>
            </a:r>
            <a:endParaRPr lang="es-ES" dirty="0">
              <a:solidFill>
                <a:schemeClr val="accent6">
                  <a:lumMod val="50000"/>
                </a:schemeClr>
              </a:solidFill>
              <a:effectLst>
                <a:outerShdw blurRad="38100" dist="38100" dir="2700000" algn="tl">
                  <a:srgbClr val="000000">
                    <a:alpha val="43137"/>
                  </a:srgbClr>
                </a:outerShdw>
              </a:effectLst>
              <a:latin typeface="Comic Sans MS" pitchFamily="66" charset="0"/>
            </a:endParaRPr>
          </a:p>
        </p:txBody>
      </p:sp>
      <p:sp>
        <p:nvSpPr>
          <p:cNvPr id="3" name="2 Subtítulo"/>
          <p:cNvSpPr>
            <a:spLocks noGrp="1"/>
          </p:cNvSpPr>
          <p:nvPr>
            <p:ph type="subTitle" idx="1"/>
          </p:nvPr>
        </p:nvSpPr>
        <p:spPr>
          <a:xfrm>
            <a:off x="1371600" y="2492896"/>
            <a:ext cx="6400800" cy="3145904"/>
          </a:xfrm>
        </p:spPr>
        <p:txBody>
          <a:bodyPr>
            <a:normAutofit/>
          </a:bodyPr>
          <a:lstStyle/>
          <a:p>
            <a:r>
              <a:rPr lang="es-ES" dirty="0">
                <a:solidFill>
                  <a:schemeClr val="tx1"/>
                </a:solidFill>
                <a:latin typeface="Comic Sans MS" pitchFamily="66" charset="0"/>
              </a:rPr>
              <a:t>El acné es una enfermedad que se caracteriza por la aparición de lesiones en la piel como consecuencia de la foliculitis (orificio de la salida del pelo). Estas lesiones suelen ser granos, espinillas negras y parches rojos e inflamados, como quistes.</a:t>
            </a:r>
          </a:p>
        </p:txBody>
      </p:sp>
    </p:spTree>
    <p:extLst>
      <p:ext uri="{BB962C8B-B14F-4D97-AF65-F5344CB8AC3E}">
        <p14:creationId xmlns:p14="http://schemas.microsoft.com/office/powerpoint/2010/main" val="3658764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60000">
            <a:off x="1056491" y="1079367"/>
            <a:ext cx="3064827" cy="1503037"/>
          </a:xfrm>
        </p:spPr>
        <p:txBody>
          <a:bodyPr>
            <a:normAutofit/>
          </a:bodyPr>
          <a:lstStyle/>
          <a:p>
            <a:r>
              <a:rPr lang="es-ES" sz="5400" dirty="0">
                <a:solidFill>
                  <a:schemeClr val="accent6">
                    <a:lumMod val="50000"/>
                  </a:schemeClr>
                </a:solidFill>
                <a:latin typeface="Comic Sans MS" pitchFamily="66" charset="0"/>
              </a:rPr>
              <a:t>Historia</a:t>
            </a:r>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60000">
            <a:off x="4732462" y="1873573"/>
            <a:ext cx="3321211" cy="3064572"/>
          </a:xfrm>
        </p:spPr>
      </p:pic>
      <p:sp>
        <p:nvSpPr>
          <p:cNvPr id="4" name="3 Marcador de texto"/>
          <p:cNvSpPr>
            <a:spLocks noGrp="1"/>
          </p:cNvSpPr>
          <p:nvPr>
            <p:ph type="body" sz="half" idx="2"/>
          </p:nvPr>
        </p:nvSpPr>
        <p:spPr>
          <a:xfrm rot="21403952">
            <a:off x="1211671" y="3095353"/>
            <a:ext cx="3048891" cy="2782329"/>
          </a:xfrm>
        </p:spPr>
        <p:txBody>
          <a:bodyPr>
            <a:normAutofit/>
          </a:bodyPr>
          <a:lstStyle/>
          <a:p>
            <a:r>
              <a:rPr lang="es-ES" dirty="0">
                <a:latin typeface="Comic Sans MS" pitchFamily="66" charset="0"/>
              </a:rPr>
              <a:t>El acné es una enfermedad crónica inflamatoria de la piel que involucra las unidades </a:t>
            </a:r>
            <a:r>
              <a:rPr lang="es-ES" dirty="0" err="1">
                <a:latin typeface="Comic Sans MS" pitchFamily="66" charset="0"/>
              </a:rPr>
              <a:t>pilosebáceas</a:t>
            </a:r>
            <a:r>
              <a:rPr lang="es-ES" dirty="0">
                <a:latin typeface="Comic Sans MS" pitchFamily="66" charset="0"/>
              </a:rPr>
              <a:t>, caracterizada por la formación de comedones, pápulas, pústulas, nódulos y cicatrices, que aparecen principalmente en la cara y parte superior del tronco.</a:t>
            </a:r>
          </a:p>
          <a:p>
            <a:endParaRPr lang="es-ES" dirty="0"/>
          </a:p>
        </p:txBody>
      </p:sp>
    </p:spTree>
    <p:extLst>
      <p:ext uri="{BB962C8B-B14F-4D97-AF65-F5344CB8AC3E}">
        <p14:creationId xmlns:p14="http://schemas.microsoft.com/office/powerpoint/2010/main" val="942046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60000">
            <a:off x="1056461" y="791319"/>
            <a:ext cx="3063240" cy="1499616"/>
          </a:xfrm>
        </p:spPr>
        <p:txBody>
          <a:bodyPr>
            <a:normAutofit/>
          </a:bodyPr>
          <a:lstStyle/>
          <a:p>
            <a:r>
              <a:rPr lang="es-ES" sz="5400" dirty="0">
                <a:solidFill>
                  <a:schemeClr val="accent6">
                    <a:lumMod val="50000"/>
                  </a:schemeClr>
                </a:solidFill>
                <a:latin typeface="Comic Sans MS" pitchFamily="66" charset="0"/>
              </a:rPr>
              <a:t>Causas</a:t>
            </a:r>
          </a:p>
        </p:txBody>
      </p:sp>
      <p:pic>
        <p:nvPicPr>
          <p:cNvPr id="5" name="4 Marcador de posición de imagen"/>
          <p:cNvPicPr>
            <a:picLocks noGrp="1" noChangeAspect="1"/>
          </p:cNvPicPr>
          <p:nvPr>
            <p:ph type="pic" idx="1"/>
          </p:nvPr>
        </p:nvPicPr>
        <p:blipFill>
          <a:blip r:embed="rId2">
            <a:extLst>
              <a:ext uri="{28A0092B-C50C-407E-A947-70E740481C1C}">
                <a14:useLocalDpi xmlns:a14="http://schemas.microsoft.com/office/drawing/2010/main" val="0"/>
              </a:ext>
            </a:extLst>
          </a:blip>
          <a:srcRect l="28712" r="28712"/>
          <a:stretch>
            <a:fillRect/>
          </a:stretch>
        </p:blipFill>
        <p:spPr>
          <a:xfrm rot="60000">
            <a:off x="4971423" y="1221840"/>
            <a:ext cx="2914650" cy="4538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3 Marcador de texto"/>
          <p:cNvSpPr>
            <a:spLocks noGrp="1"/>
          </p:cNvSpPr>
          <p:nvPr>
            <p:ph type="body" sz="half" idx="2"/>
          </p:nvPr>
        </p:nvSpPr>
        <p:spPr>
          <a:xfrm rot="-60000">
            <a:off x="1141664" y="2420287"/>
            <a:ext cx="3213969" cy="3302473"/>
          </a:xfrm>
        </p:spPr>
        <p:txBody>
          <a:bodyPr>
            <a:normAutofit fontScale="92500" lnSpcReduction="20000"/>
          </a:bodyPr>
          <a:lstStyle/>
          <a:p>
            <a:pPr marL="285750" indent="-285750">
              <a:buClrTx/>
              <a:buFont typeface="Franklin Gothic Book" pitchFamily="34" charset="0"/>
              <a:buChar char="♥"/>
            </a:pPr>
            <a:r>
              <a:rPr lang="es-ES" dirty="0" smtClean="0">
                <a:latin typeface="Comic Sans MS" pitchFamily="66" charset="0"/>
              </a:rPr>
              <a:t>Las </a:t>
            </a:r>
            <a:r>
              <a:rPr lang="es-ES" dirty="0">
                <a:latin typeface="Comic Sans MS" pitchFamily="66" charset="0"/>
              </a:rPr>
              <a:t>glándulas segregan sebo en exceso.</a:t>
            </a:r>
          </a:p>
          <a:p>
            <a:endParaRPr lang="es-ES" dirty="0">
              <a:latin typeface="Comic Sans MS" pitchFamily="66" charset="0"/>
            </a:endParaRPr>
          </a:p>
          <a:p>
            <a:pPr marL="285750" indent="-285750">
              <a:buClrTx/>
              <a:buFont typeface="Franklin Gothic Book" pitchFamily="34" charset="0"/>
              <a:buChar char="♥"/>
            </a:pPr>
            <a:r>
              <a:rPr lang="es-ES" dirty="0" smtClean="0">
                <a:latin typeface="Comic Sans MS" pitchFamily="66" charset="0"/>
              </a:rPr>
              <a:t>Los </a:t>
            </a:r>
            <a:r>
              <a:rPr lang="es-ES" dirty="0">
                <a:latin typeface="Comic Sans MS" pitchFamily="66" charset="0"/>
              </a:rPr>
              <a:t>cambios hormonales que van asociaos a la pubertad, el embarazo, la menstruación, el estrés o el consumo de métodos anticonceptivos orales como la píldora.</a:t>
            </a:r>
          </a:p>
          <a:p>
            <a:endParaRPr lang="es-ES" dirty="0">
              <a:latin typeface="Comic Sans MS" pitchFamily="66" charset="0"/>
            </a:endParaRPr>
          </a:p>
          <a:p>
            <a:pPr marL="285750" indent="-285750">
              <a:buClrTx/>
              <a:buFont typeface="Franklin Gothic Book" pitchFamily="34" charset="0"/>
              <a:buChar char="♥"/>
            </a:pPr>
            <a:r>
              <a:rPr lang="es-ES" dirty="0" smtClean="0">
                <a:latin typeface="Comic Sans MS" pitchFamily="66" charset="0"/>
              </a:rPr>
              <a:t>La </a:t>
            </a:r>
            <a:r>
              <a:rPr lang="es-ES" dirty="0">
                <a:latin typeface="Comic Sans MS" pitchFamily="66" charset="0"/>
              </a:rPr>
              <a:t>utilización de algunos cosméticos y productos para el cabello graso.</a:t>
            </a:r>
          </a:p>
          <a:p>
            <a:endParaRPr lang="es-ES" dirty="0">
              <a:latin typeface="Comic Sans MS" pitchFamily="66" charset="0"/>
            </a:endParaRPr>
          </a:p>
          <a:p>
            <a:pPr marL="285750" indent="-285750">
              <a:buClrTx/>
              <a:buFont typeface="Franklin Gothic Book" pitchFamily="34" charset="0"/>
              <a:buChar char="♥"/>
            </a:pPr>
            <a:r>
              <a:rPr lang="es-ES" dirty="0" smtClean="0">
                <a:latin typeface="Comic Sans MS" pitchFamily="66" charset="0"/>
              </a:rPr>
              <a:t>La </a:t>
            </a:r>
            <a:r>
              <a:rPr lang="es-ES" dirty="0">
                <a:latin typeface="Comic Sans MS" pitchFamily="66" charset="0"/>
              </a:rPr>
              <a:t>sudoración excesiva</a:t>
            </a:r>
            <a:r>
              <a:rPr lang="es-ES" dirty="0"/>
              <a:t>. </a:t>
            </a:r>
          </a:p>
          <a:p>
            <a:endParaRPr lang="es-ES" dirty="0"/>
          </a:p>
        </p:txBody>
      </p:sp>
    </p:spTree>
    <p:extLst>
      <p:ext uri="{BB962C8B-B14F-4D97-AF65-F5344CB8AC3E}">
        <p14:creationId xmlns:p14="http://schemas.microsoft.com/office/powerpoint/2010/main" val="3426963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60000">
            <a:off x="984453" y="935337"/>
            <a:ext cx="3063240" cy="1499616"/>
          </a:xfrm>
        </p:spPr>
        <p:txBody>
          <a:bodyPr>
            <a:normAutofit fontScale="90000"/>
          </a:bodyPr>
          <a:lstStyle/>
          <a:p>
            <a:r>
              <a:rPr lang="es-ES" sz="5400" dirty="0" smtClean="0">
                <a:solidFill>
                  <a:schemeClr val="accent6">
                    <a:lumMod val="50000"/>
                  </a:schemeClr>
                </a:solidFill>
                <a:latin typeface="Comic Sans MS" pitchFamily="66" charset="0"/>
              </a:rPr>
              <a:t>Síntomas</a:t>
            </a:r>
            <a:endParaRPr lang="es-ES" sz="5400" dirty="0">
              <a:solidFill>
                <a:schemeClr val="accent6">
                  <a:lumMod val="50000"/>
                </a:schemeClr>
              </a:solidFill>
              <a:latin typeface="Comic Sans MS" pitchFamily="66" charset="0"/>
            </a:endParaRPr>
          </a:p>
        </p:txBody>
      </p:sp>
      <p:pic>
        <p:nvPicPr>
          <p:cNvPr id="5" name="4 Marcador de posición de imagen"/>
          <p:cNvPicPr>
            <a:picLocks noGrp="1" noChangeAspect="1"/>
          </p:cNvPicPr>
          <p:nvPr>
            <p:ph type="pic" idx="1"/>
          </p:nvPr>
        </p:nvPicPr>
        <p:blipFill>
          <a:blip r:embed="rId2">
            <a:extLst>
              <a:ext uri="{28A0092B-C50C-407E-A947-70E740481C1C}">
                <a14:useLocalDpi xmlns:a14="http://schemas.microsoft.com/office/drawing/2010/main" val="0"/>
              </a:ext>
            </a:extLst>
          </a:blip>
          <a:srcRect l="25971" r="25971"/>
          <a:stretch>
            <a:fillRect/>
          </a:stretch>
        </p:blipFill>
        <p:spPr>
          <a:xfrm rot="60000">
            <a:off x="4898884" y="1078155"/>
            <a:ext cx="2953097" cy="4600534"/>
          </a:xfrm>
        </p:spPr>
      </p:pic>
      <p:sp>
        <p:nvSpPr>
          <p:cNvPr id="4" name="3 Marcador de texto"/>
          <p:cNvSpPr>
            <a:spLocks noGrp="1"/>
          </p:cNvSpPr>
          <p:nvPr>
            <p:ph type="body" sz="half" idx="2"/>
          </p:nvPr>
        </p:nvSpPr>
        <p:spPr>
          <a:xfrm rot="-60000">
            <a:off x="1139034" y="2807290"/>
            <a:ext cx="3044952" cy="2710403"/>
          </a:xfrm>
        </p:spPr>
        <p:txBody>
          <a:bodyPr>
            <a:normAutofit/>
          </a:bodyPr>
          <a:lstStyle/>
          <a:p>
            <a:pPr marL="285750" indent="-285750" algn="just">
              <a:buClrTx/>
              <a:buFont typeface="Franklin Gothic Book" pitchFamily="34" charset="0"/>
              <a:buChar char="♥"/>
            </a:pPr>
            <a:r>
              <a:rPr lang="es-ES" dirty="0" smtClean="0">
                <a:latin typeface="Comic Sans MS" pitchFamily="66" charset="0"/>
              </a:rPr>
              <a:t>Quistes</a:t>
            </a:r>
            <a:endParaRPr lang="es-ES" dirty="0">
              <a:latin typeface="Comic Sans MS" pitchFamily="66" charset="0"/>
            </a:endParaRPr>
          </a:p>
          <a:p>
            <a:pPr marL="285750" indent="-285750" algn="just">
              <a:buClrTx/>
              <a:buFont typeface="Franklin Gothic Book" pitchFamily="34" charset="0"/>
              <a:buChar char="♥"/>
            </a:pPr>
            <a:r>
              <a:rPr lang="es-ES" dirty="0" smtClean="0">
                <a:latin typeface="Comic Sans MS" pitchFamily="66" charset="0"/>
              </a:rPr>
              <a:t>Costas </a:t>
            </a:r>
            <a:r>
              <a:rPr lang="es-ES" dirty="0">
                <a:latin typeface="Comic Sans MS" pitchFamily="66" charset="0"/>
              </a:rPr>
              <a:t>con erupciones en la </a:t>
            </a:r>
            <a:r>
              <a:rPr lang="es-ES" dirty="0" smtClean="0">
                <a:latin typeface="Comic Sans MS" pitchFamily="66" charset="0"/>
              </a:rPr>
              <a:t>piel</a:t>
            </a:r>
          </a:p>
          <a:p>
            <a:pPr marL="285750" indent="-285750" algn="just">
              <a:buClrTx/>
              <a:buFont typeface="Franklin Gothic Book" pitchFamily="34" charset="0"/>
              <a:buChar char="♥"/>
            </a:pPr>
            <a:r>
              <a:rPr lang="es-ES" dirty="0" smtClean="0">
                <a:latin typeface="Comic Sans MS" pitchFamily="66" charset="0"/>
              </a:rPr>
              <a:t>Pústulas</a:t>
            </a:r>
            <a:endParaRPr lang="es-ES" dirty="0">
              <a:latin typeface="Comic Sans MS" pitchFamily="66" charset="0"/>
            </a:endParaRPr>
          </a:p>
          <a:p>
            <a:pPr marL="285750" indent="-285750" algn="just">
              <a:buClrTx/>
              <a:buFont typeface="Franklin Gothic Book" pitchFamily="34" charset="0"/>
              <a:buChar char="♥"/>
            </a:pPr>
            <a:r>
              <a:rPr lang="es-ES" dirty="0" smtClean="0">
                <a:latin typeface="Comic Sans MS" pitchFamily="66" charset="0"/>
              </a:rPr>
              <a:t>Cicatrices </a:t>
            </a:r>
            <a:r>
              <a:rPr lang="es-ES" dirty="0">
                <a:latin typeface="Comic Sans MS" pitchFamily="66" charset="0"/>
              </a:rPr>
              <a:t>en la piel</a:t>
            </a:r>
          </a:p>
          <a:p>
            <a:pPr marL="285750" indent="-285750" algn="just">
              <a:buClrTx/>
              <a:buFont typeface="Franklin Gothic Book" pitchFamily="34" charset="0"/>
              <a:buChar char="♥"/>
            </a:pPr>
            <a:r>
              <a:rPr lang="es-ES" dirty="0" smtClean="0">
                <a:latin typeface="Comic Sans MS" pitchFamily="66" charset="0"/>
              </a:rPr>
              <a:t>Enrojecimiento </a:t>
            </a:r>
            <a:r>
              <a:rPr lang="es-ES" dirty="0">
                <a:latin typeface="Comic Sans MS" pitchFamily="66" charset="0"/>
              </a:rPr>
              <a:t>alrededor de las erupciones de la piel</a:t>
            </a:r>
          </a:p>
          <a:p>
            <a:pPr marL="285750" indent="-285750" algn="just">
              <a:buClrTx/>
              <a:buFont typeface="Franklin Gothic Book" pitchFamily="34" charset="0"/>
              <a:buChar char="♥"/>
            </a:pPr>
            <a:r>
              <a:rPr lang="es-ES" dirty="0" smtClean="0">
                <a:latin typeface="Comic Sans MS" pitchFamily="66" charset="0"/>
              </a:rPr>
              <a:t>Espinillas</a:t>
            </a:r>
            <a:endParaRPr lang="es-ES" dirty="0">
              <a:latin typeface="Comic Sans MS" pitchFamily="66" charset="0"/>
            </a:endParaRPr>
          </a:p>
          <a:p>
            <a:endParaRPr lang="es-ES" dirty="0"/>
          </a:p>
        </p:txBody>
      </p:sp>
    </p:spTree>
    <p:extLst>
      <p:ext uri="{BB962C8B-B14F-4D97-AF65-F5344CB8AC3E}">
        <p14:creationId xmlns:p14="http://schemas.microsoft.com/office/powerpoint/2010/main" val="1104991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391021">
            <a:off x="1014027" y="362050"/>
            <a:ext cx="3383860" cy="1499616"/>
          </a:xfrm>
        </p:spPr>
        <p:txBody>
          <a:bodyPr>
            <a:noAutofit/>
          </a:bodyPr>
          <a:lstStyle/>
          <a:p>
            <a:r>
              <a:rPr lang="es-CO" sz="4800" dirty="0">
                <a:solidFill>
                  <a:schemeClr val="accent6">
                    <a:lumMod val="50000"/>
                  </a:schemeClr>
                </a:solidFill>
                <a:latin typeface="Comic Sans MS" panose="030F0702030302020204" pitchFamily="66" charset="0"/>
              </a:rPr>
              <a:t>Prevención</a:t>
            </a:r>
          </a:p>
        </p:txBody>
      </p:sp>
      <p:pic>
        <p:nvPicPr>
          <p:cNvPr id="5" name="4 Marcador de posición de imagen"/>
          <p:cNvPicPr>
            <a:picLocks noGrp="1" noChangeAspect="1"/>
          </p:cNvPicPr>
          <p:nvPr>
            <p:ph type="pic" idx="1"/>
          </p:nvPr>
        </p:nvPicPr>
        <p:blipFill>
          <a:blip r:embed="rId2">
            <a:extLst>
              <a:ext uri="{28A0092B-C50C-407E-A947-70E740481C1C}">
                <a14:useLocalDpi xmlns:a14="http://schemas.microsoft.com/office/drawing/2010/main" val="0"/>
              </a:ext>
            </a:extLst>
          </a:blip>
          <a:srcRect l="29345" r="29345"/>
          <a:stretch>
            <a:fillRect/>
          </a:stretch>
        </p:blipFill>
        <p:spPr/>
      </p:pic>
      <p:sp>
        <p:nvSpPr>
          <p:cNvPr id="4" name="3 Marcador de texto"/>
          <p:cNvSpPr>
            <a:spLocks noGrp="1"/>
          </p:cNvSpPr>
          <p:nvPr>
            <p:ph type="body" sz="half" idx="2"/>
          </p:nvPr>
        </p:nvSpPr>
        <p:spPr>
          <a:xfrm rot="21414538">
            <a:off x="1200669" y="2284605"/>
            <a:ext cx="3044952" cy="3236784"/>
          </a:xfrm>
        </p:spPr>
        <p:txBody>
          <a:bodyPr>
            <a:normAutofit lnSpcReduction="10000"/>
          </a:bodyPr>
          <a:lstStyle/>
          <a:p>
            <a:pPr marL="285750" indent="-285750" algn="l">
              <a:buClrTx/>
              <a:buFont typeface="Symbol" panose="05050102010706020507" pitchFamily="18" charset="2"/>
              <a:buChar char=""/>
            </a:pPr>
            <a:r>
              <a:rPr lang="es-CO" dirty="0" smtClean="0">
                <a:latin typeface="Comic Sans MS" panose="030F0702030302020204" pitchFamily="66" charset="0"/>
              </a:rPr>
              <a:t>Limpiar </a:t>
            </a:r>
            <a:r>
              <a:rPr lang="es-CO" dirty="0">
                <a:latin typeface="Comic Sans MS" panose="030F0702030302020204" pitchFamily="66" charset="0"/>
              </a:rPr>
              <a:t>la cara </a:t>
            </a:r>
            <a:r>
              <a:rPr lang="es-CO" dirty="0" smtClean="0">
                <a:latin typeface="Comic Sans MS" panose="030F0702030302020204" pitchFamily="66" charset="0"/>
              </a:rPr>
              <a:t>dos </a:t>
            </a:r>
            <a:r>
              <a:rPr lang="es-CO" dirty="0">
                <a:latin typeface="Comic Sans MS" panose="030F0702030302020204" pitchFamily="66" charset="0"/>
              </a:rPr>
              <a:t>veces al día</a:t>
            </a:r>
          </a:p>
          <a:p>
            <a:pPr marL="285750" indent="-285750" algn="l">
              <a:buClrTx/>
              <a:buFont typeface="Symbol" panose="05050102010706020507" pitchFamily="18" charset="2"/>
              <a:buChar char=""/>
            </a:pPr>
            <a:r>
              <a:rPr lang="es-CO" dirty="0" smtClean="0">
                <a:latin typeface="Comic Sans MS" panose="030F0702030302020204" pitchFamily="66" charset="0"/>
              </a:rPr>
              <a:t>Aplicar </a:t>
            </a:r>
            <a:r>
              <a:rPr lang="es-CO" dirty="0">
                <a:latin typeface="Comic Sans MS" panose="030F0702030302020204" pitchFamily="66" charset="0"/>
              </a:rPr>
              <a:t>productos recomendados</a:t>
            </a:r>
          </a:p>
          <a:p>
            <a:pPr marL="285750" indent="-285750" algn="l">
              <a:buClrTx/>
              <a:buFont typeface="Symbol" panose="05050102010706020507" pitchFamily="18" charset="2"/>
              <a:buChar char=""/>
            </a:pPr>
            <a:r>
              <a:rPr lang="es-CO" dirty="0" smtClean="0">
                <a:latin typeface="Comic Sans MS" panose="030F0702030302020204" pitchFamily="66" charset="0"/>
              </a:rPr>
              <a:t>Secar </a:t>
            </a:r>
            <a:r>
              <a:rPr lang="es-CO" dirty="0">
                <a:latin typeface="Comic Sans MS" panose="030F0702030302020204" pitchFamily="66" charset="0"/>
              </a:rPr>
              <a:t>la piel si frotarla</a:t>
            </a:r>
          </a:p>
          <a:p>
            <a:pPr marL="285750" indent="-285750" algn="l">
              <a:buClrTx/>
              <a:buFont typeface="Symbol" panose="05050102010706020507" pitchFamily="18" charset="2"/>
              <a:buChar char=""/>
            </a:pPr>
            <a:r>
              <a:rPr lang="es-CO" dirty="0" smtClean="0">
                <a:latin typeface="Comic Sans MS" panose="030F0702030302020204" pitchFamily="66" charset="0"/>
              </a:rPr>
              <a:t>Practicar </a:t>
            </a:r>
            <a:r>
              <a:rPr lang="es-CO" dirty="0">
                <a:latin typeface="Comic Sans MS" panose="030F0702030302020204" pitchFamily="66" charset="0"/>
              </a:rPr>
              <a:t>deporte al aire libre</a:t>
            </a:r>
          </a:p>
          <a:p>
            <a:pPr marL="285750" indent="-285750" algn="l">
              <a:buClrTx/>
              <a:buFont typeface="Symbol" panose="05050102010706020507" pitchFamily="18" charset="2"/>
              <a:buChar char=""/>
            </a:pPr>
            <a:r>
              <a:rPr lang="es-CO" dirty="0" smtClean="0">
                <a:latin typeface="Comic Sans MS" panose="030F0702030302020204" pitchFamily="66" charset="0"/>
              </a:rPr>
              <a:t>Reducir </a:t>
            </a:r>
            <a:r>
              <a:rPr lang="es-CO" dirty="0">
                <a:latin typeface="Comic Sans MS" panose="030F0702030302020204" pitchFamily="66" charset="0"/>
              </a:rPr>
              <a:t>el contacto del pelo con la piel de la cara</a:t>
            </a:r>
          </a:p>
          <a:p>
            <a:pPr marL="285750" indent="-285750" algn="l">
              <a:buClrTx/>
              <a:buFont typeface="Symbol" panose="05050102010706020507" pitchFamily="18" charset="2"/>
              <a:buChar char=""/>
            </a:pPr>
            <a:r>
              <a:rPr lang="es-CO" dirty="0" smtClean="0">
                <a:latin typeface="Comic Sans MS" panose="030F0702030302020204" pitchFamily="66" charset="0"/>
              </a:rPr>
              <a:t>Usar </a:t>
            </a:r>
            <a:r>
              <a:rPr lang="es-CO" dirty="0">
                <a:latin typeface="Comic Sans MS" panose="030F0702030302020204" pitchFamily="66" charset="0"/>
              </a:rPr>
              <a:t>cosméticos sin aceite</a:t>
            </a:r>
          </a:p>
          <a:p>
            <a:pPr marL="285750" indent="-285750" algn="l">
              <a:buClrTx/>
              <a:buFont typeface="Symbol" panose="05050102010706020507" pitchFamily="18" charset="2"/>
              <a:buChar char=""/>
            </a:pPr>
            <a:r>
              <a:rPr lang="es-CO" dirty="0" smtClean="0">
                <a:latin typeface="Comic Sans MS" panose="030F0702030302020204" pitchFamily="66" charset="0"/>
              </a:rPr>
              <a:t>No </a:t>
            </a:r>
            <a:r>
              <a:rPr lang="es-CO" dirty="0">
                <a:latin typeface="Comic Sans MS" panose="030F0702030302020204" pitchFamily="66" charset="0"/>
              </a:rPr>
              <a:t>tocar los granos</a:t>
            </a:r>
          </a:p>
          <a:p>
            <a:pPr marL="285750" indent="-285750" algn="l">
              <a:buClrTx/>
              <a:buFont typeface="Symbol" panose="05050102010706020507" pitchFamily="18" charset="2"/>
              <a:buChar char=""/>
            </a:pPr>
            <a:r>
              <a:rPr lang="es-CO" dirty="0" smtClean="0">
                <a:latin typeface="Comic Sans MS" panose="030F0702030302020204" pitchFamily="66" charset="0"/>
              </a:rPr>
              <a:t>Evitar </a:t>
            </a:r>
            <a:r>
              <a:rPr lang="es-CO" dirty="0">
                <a:latin typeface="Comic Sans MS" panose="030F0702030302020204" pitchFamily="66" charset="0"/>
              </a:rPr>
              <a:t>e estrés</a:t>
            </a:r>
          </a:p>
          <a:p>
            <a:pPr marL="285750" indent="-285750">
              <a:buClrTx/>
              <a:buFont typeface="Symbol" panose="05050102010706020507" pitchFamily="18" charset="2"/>
              <a:buChar char=""/>
            </a:pPr>
            <a:endParaRPr lang="es-CO" dirty="0"/>
          </a:p>
        </p:txBody>
      </p:sp>
    </p:spTree>
    <p:extLst>
      <p:ext uri="{BB962C8B-B14F-4D97-AF65-F5344CB8AC3E}">
        <p14:creationId xmlns:p14="http://schemas.microsoft.com/office/powerpoint/2010/main" val="2225560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115616" y="692696"/>
            <a:ext cx="6965245" cy="1202485"/>
          </a:xfrm>
        </p:spPr>
        <p:txBody>
          <a:bodyPr>
            <a:normAutofit/>
          </a:bodyPr>
          <a:lstStyle/>
          <a:p>
            <a:r>
              <a:rPr lang="en-US" sz="5400" dirty="0" smtClean="0">
                <a:solidFill>
                  <a:schemeClr val="accent6">
                    <a:lumMod val="50000"/>
                  </a:schemeClr>
                </a:solidFill>
                <a:latin typeface="Comic Sans MS" panose="030F0702030302020204" pitchFamily="66" charset="0"/>
              </a:rPr>
              <a:t>Tratamiento</a:t>
            </a:r>
            <a:endParaRPr lang="es-CO" sz="5400" dirty="0">
              <a:solidFill>
                <a:schemeClr val="accent6">
                  <a:lumMod val="50000"/>
                </a:schemeClr>
              </a:solidFill>
              <a:latin typeface="Comic Sans MS" panose="030F0702030302020204" pitchFamily="66" charset="0"/>
            </a:endParaRPr>
          </a:p>
        </p:txBody>
      </p:sp>
      <p:sp>
        <p:nvSpPr>
          <p:cNvPr id="6" name="5 Marcador de texto"/>
          <p:cNvSpPr>
            <a:spLocks noGrp="1"/>
          </p:cNvSpPr>
          <p:nvPr>
            <p:ph type="body" idx="1"/>
          </p:nvPr>
        </p:nvSpPr>
        <p:spPr>
          <a:xfrm>
            <a:off x="1547664" y="1988840"/>
            <a:ext cx="2939521" cy="820208"/>
          </a:xfrm>
        </p:spPr>
        <p:txBody>
          <a:bodyPr>
            <a:normAutofit/>
          </a:bodyPr>
          <a:lstStyle/>
          <a:p>
            <a:r>
              <a:rPr lang="en-US" sz="2400" dirty="0"/>
              <a:t>C</a:t>
            </a:r>
            <a:r>
              <a:rPr lang="en-US" sz="2400" dirty="0" smtClean="0"/>
              <a:t>aseros</a:t>
            </a:r>
            <a:endParaRPr lang="es-CO" sz="2400" dirty="0"/>
          </a:p>
        </p:txBody>
      </p:sp>
      <p:sp>
        <p:nvSpPr>
          <p:cNvPr id="7" name="6 Marcador de texto"/>
          <p:cNvSpPr>
            <a:spLocks noGrp="1"/>
          </p:cNvSpPr>
          <p:nvPr>
            <p:ph type="body" sz="quarter" idx="3"/>
          </p:nvPr>
        </p:nvSpPr>
        <p:spPr>
          <a:xfrm>
            <a:off x="4932040" y="1988840"/>
            <a:ext cx="2944368" cy="822960"/>
          </a:xfrm>
        </p:spPr>
        <p:txBody>
          <a:bodyPr>
            <a:normAutofit/>
          </a:bodyPr>
          <a:lstStyle/>
          <a:p>
            <a:r>
              <a:rPr lang="en-US" sz="2400" dirty="0" err="1" smtClean="0"/>
              <a:t>Clínico</a:t>
            </a:r>
            <a:endParaRPr lang="en-US" sz="2400" dirty="0" smtClean="0"/>
          </a:p>
        </p:txBody>
      </p:sp>
      <p:sp>
        <p:nvSpPr>
          <p:cNvPr id="8" name="7 Marcador de contenido"/>
          <p:cNvSpPr>
            <a:spLocks noGrp="1"/>
          </p:cNvSpPr>
          <p:nvPr>
            <p:ph sz="quarter" idx="13"/>
          </p:nvPr>
        </p:nvSpPr>
        <p:spPr/>
        <p:txBody>
          <a:bodyPr>
            <a:normAutofit fontScale="70000" lnSpcReduction="20000"/>
          </a:bodyPr>
          <a:lstStyle/>
          <a:p>
            <a:pPr marL="0" indent="0">
              <a:buNone/>
            </a:pPr>
            <a:r>
              <a:rPr lang="es-CO" dirty="0">
                <a:solidFill>
                  <a:schemeClr val="accent6"/>
                </a:solidFill>
                <a:latin typeface="Comic Sans MS" panose="030F0702030302020204" pitchFamily="66" charset="0"/>
              </a:rPr>
              <a:t>Mascarilla de huevo con miel</a:t>
            </a:r>
            <a:r>
              <a:rPr lang="es-CO" dirty="0">
                <a:latin typeface="Comic Sans MS" panose="030F0702030302020204" pitchFamily="66" charset="0"/>
              </a:rPr>
              <a:t>. </a:t>
            </a:r>
          </a:p>
          <a:p>
            <a:pPr marL="0" indent="0">
              <a:buNone/>
            </a:pPr>
            <a:r>
              <a:rPr lang="es-CO" dirty="0">
                <a:latin typeface="Comic Sans MS" panose="030F0702030302020204" pitchFamily="66" charset="0"/>
              </a:rPr>
              <a:t>Una mascarilla perfecta para tratar la piel con acné.</a:t>
            </a:r>
          </a:p>
          <a:p>
            <a:pPr marL="0" indent="0">
              <a:buNone/>
            </a:pPr>
            <a:r>
              <a:rPr lang="es-CO" dirty="0">
                <a:latin typeface="Comic Sans MS" panose="030F0702030302020204" pitchFamily="66" charset="0"/>
              </a:rPr>
              <a:t>Licuar la clara de un huevo hasta que espese, luego agrega una cucharada de miel y mezcla. Aplica sobre tu rostro dejándola descansar 20 minutos, luego enjuaga con agua tibia y aplica un hidratante.</a:t>
            </a:r>
          </a:p>
          <a:p>
            <a:pPr marL="0" indent="0">
              <a:buNone/>
            </a:pPr>
            <a:endParaRPr lang="es-CO" dirty="0"/>
          </a:p>
        </p:txBody>
      </p:sp>
      <p:sp>
        <p:nvSpPr>
          <p:cNvPr id="9" name="8 Marcador de contenido"/>
          <p:cNvSpPr>
            <a:spLocks noGrp="1"/>
          </p:cNvSpPr>
          <p:nvPr>
            <p:ph sz="quarter" idx="14"/>
          </p:nvPr>
        </p:nvSpPr>
        <p:spPr/>
        <p:txBody>
          <a:bodyPr>
            <a:normAutofit fontScale="85000" lnSpcReduction="20000"/>
          </a:bodyPr>
          <a:lstStyle/>
          <a:p>
            <a:pPr marL="0" indent="0">
              <a:buNone/>
            </a:pPr>
            <a:r>
              <a:rPr lang="es-CO" dirty="0">
                <a:latin typeface="Comic Sans MS" panose="030F0702030302020204" pitchFamily="66" charset="0"/>
              </a:rPr>
              <a:t>Para quitar las cicatrices que quedan luego del acné se pueden usar cremas o acudir al dermatólogo.</a:t>
            </a:r>
          </a:p>
          <a:p>
            <a:pPr marL="0" indent="0">
              <a:buNone/>
            </a:pPr>
            <a:r>
              <a:rPr lang="es-CO" dirty="0">
                <a:latin typeface="Comic Sans MS" panose="030F0702030302020204" pitchFamily="66" charset="0"/>
              </a:rPr>
              <a:t>Para tratar el acné puedes acudir al dermatólogo para que te recete medicamentos o productos de acuerdo con tu piel.</a:t>
            </a:r>
          </a:p>
          <a:p>
            <a:pPr marL="0" indent="0">
              <a:buNone/>
            </a:pPr>
            <a:endParaRPr lang="es-CO" dirty="0"/>
          </a:p>
        </p:txBody>
      </p:sp>
    </p:spTree>
    <p:extLst>
      <p:ext uri="{BB962C8B-B14F-4D97-AF65-F5344CB8AC3E}">
        <p14:creationId xmlns:p14="http://schemas.microsoft.com/office/powerpoint/2010/main" val="2418009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58993" y="2708920"/>
            <a:ext cx="6696744" cy="1446550"/>
          </a:xfrm>
          <a:prstGeom prst="rect">
            <a:avLst/>
          </a:prstGeom>
          <a:noFill/>
        </p:spPr>
        <p:txBody>
          <a:bodyPr wrap="square" rtlCol="0">
            <a:spAutoFit/>
          </a:bodyPr>
          <a:lstStyle/>
          <a:p>
            <a:r>
              <a:rPr lang="en-US" sz="8800" dirty="0" smtClean="0">
                <a:latin typeface="Comic Sans MS" panose="030F0702030302020204" pitchFamily="66" charset="0"/>
                <a:cs typeface="FrankRuehl" panose="020E0503060101010101" pitchFamily="34" charset="-79"/>
              </a:rPr>
              <a:t>GRACIAS</a:t>
            </a:r>
            <a:r>
              <a:rPr lang="en-US" sz="8800" dirty="0" smtClean="0">
                <a:latin typeface="Comic Sans MS" panose="030F0702030302020204" pitchFamily="66" charset="0"/>
                <a:cs typeface="FrankRuehl" panose="020E0503060101010101" pitchFamily="34" charset="-79"/>
                <a:sym typeface="Symbol"/>
              </a:rPr>
              <a:t></a:t>
            </a:r>
            <a:endParaRPr lang="es-CO" sz="8800" dirty="0">
              <a:latin typeface="Comic Sans MS" panose="030F0702030302020204" pitchFamily="66" charset="0"/>
              <a:cs typeface="FrankRuehl" panose="020E0503060101010101" pitchFamily="34" charset="-79"/>
            </a:endParaRPr>
          </a:p>
        </p:txBody>
      </p:sp>
    </p:spTree>
    <p:extLst>
      <p:ext uri="{BB962C8B-B14F-4D97-AF65-F5344CB8AC3E}">
        <p14:creationId xmlns:p14="http://schemas.microsoft.com/office/powerpoint/2010/main" val="33669648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4491021</TotalTime>
  <Words>307</Words>
  <Application>Microsoft Office PowerPoint</Application>
  <PresentationFormat>Presentación en pantalla (4:3)</PresentationFormat>
  <Paragraphs>37</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Chincheta</vt:lpstr>
      <vt:lpstr>Acné</vt:lpstr>
      <vt:lpstr>Historia</vt:lpstr>
      <vt:lpstr>Causas</vt:lpstr>
      <vt:lpstr>Síntomas</vt:lpstr>
      <vt:lpstr>Prevención</vt:lpstr>
      <vt:lpstr>Tratamiento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Acné</dc:title>
  <dc:creator>ESTUDIANTE</dc:creator>
  <cp:lastModifiedBy>JuliStylinson</cp:lastModifiedBy>
  <cp:revision>8</cp:revision>
  <dcterms:created xsi:type="dcterms:W3CDTF">2017-10-30T12:49:48Z</dcterms:created>
  <dcterms:modified xsi:type="dcterms:W3CDTF">2017-10-30T23:10:04Z</dcterms:modified>
</cp:coreProperties>
</file>