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7" d="100"/>
          <a:sy n="77" d="100"/>
        </p:scale>
        <p:origin x="-90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2E0A-EE49-4D27-B830-E03B0ED8FE91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01ECA-CA97-4B45-90A7-13F57E3D9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7018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2E0A-EE49-4D27-B830-E03B0ED8FE91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01ECA-CA97-4B45-90A7-13F57E3D9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386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2E0A-EE49-4D27-B830-E03B0ED8FE91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01ECA-CA97-4B45-90A7-13F57E3D9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6256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2E0A-EE49-4D27-B830-E03B0ED8FE91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01ECA-CA97-4B45-90A7-13F57E3D9299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1685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2E0A-EE49-4D27-B830-E03B0ED8FE91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01ECA-CA97-4B45-90A7-13F57E3D9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0811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2E0A-EE49-4D27-B830-E03B0ED8FE91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01ECA-CA97-4B45-90A7-13F57E3D9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2434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2E0A-EE49-4D27-B830-E03B0ED8FE91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01ECA-CA97-4B45-90A7-13F57E3D9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2349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2E0A-EE49-4D27-B830-E03B0ED8FE91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01ECA-CA97-4B45-90A7-13F57E3D9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7249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2E0A-EE49-4D27-B830-E03B0ED8FE91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01ECA-CA97-4B45-90A7-13F57E3D9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856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2E0A-EE49-4D27-B830-E03B0ED8FE91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01ECA-CA97-4B45-90A7-13F57E3D9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5416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2E0A-EE49-4D27-B830-E03B0ED8FE91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01ECA-CA97-4B45-90A7-13F57E3D9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6916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2E0A-EE49-4D27-B830-E03B0ED8FE91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01ECA-CA97-4B45-90A7-13F57E3D9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3894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2E0A-EE49-4D27-B830-E03B0ED8FE91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01ECA-CA97-4B45-90A7-13F57E3D9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0192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2E0A-EE49-4D27-B830-E03B0ED8FE91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01ECA-CA97-4B45-90A7-13F57E3D9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8226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2E0A-EE49-4D27-B830-E03B0ED8FE91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01ECA-CA97-4B45-90A7-13F57E3D9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638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2E0A-EE49-4D27-B830-E03B0ED8FE91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01ECA-CA97-4B45-90A7-13F57E3D9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9811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B2E0A-EE49-4D27-B830-E03B0ED8FE91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01ECA-CA97-4B45-90A7-13F57E3D9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0277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B2E0A-EE49-4D27-B830-E03B0ED8FE91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01ECA-CA97-4B45-90A7-13F57E3D92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23244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cer.gov/Common/PopUps/popDefinition.aspx?id=439419&amp;version=patient&amp;language=Spanish&amp;dictionary=Cancer.gov" TargetMode="External"/><Relationship Id="rId7" Type="http://schemas.openxmlformats.org/officeDocument/2006/relationships/hyperlink" Target="https://www.cancer.gov/Common/PopUps/popDefinition.aspx?id=439422&amp;version=patient&amp;language=Spanish&amp;dictionary=Cancer.gov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cancer.gov/Common/PopUps/popDefinition.aspx?id=45873&amp;version=patient&amp;language=Spanish&amp;dictionary=Cancer.gov" TargetMode="External"/><Relationship Id="rId5" Type="http://schemas.openxmlformats.org/officeDocument/2006/relationships/hyperlink" Target="https://www.cancer.gov/Common/PopUps/popDefinition.aspx?id=44724&amp;version=patient&amp;language=Spanish&amp;dictionary=Cancer.gov" TargetMode="External"/><Relationship Id="rId4" Type="http://schemas.openxmlformats.org/officeDocument/2006/relationships/hyperlink" Target="https://www.cancer.gov/Common/PopUps/popDefinition.aspx?id=45333&amp;version=patient&amp;language=Spanish&amp;dictionary=Cancer.go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co/search?rlz=1C1AVNC_enCO609CO611&amp;biw=1280&amp;bih=893&amp;q=Tratamientos+para+Carcinoma+epidermoide+pulmonar&amp;stick=H4sIAAAAAAAAAOMQFeLUz9U3MDJOqcpT4gIx44tNLQuLdzExmgEAWJXzpB0AAAA&amp;sa=X&amp;ved=0ahUKEwjRoYPRppnXAhXG0SYKHZAgDuYQ0EAIiAEwCg" TargetMode="External"/><Relationship Id="rId2" Type="http://schemas.openxmlformats.org/officeDocument/2006/relationships/hyperlink" Target="https://www.google.com.co/search?rlz=1C1AVNC_enCO609CO611&amp;biw=1280&amp;bih=893&amp;q=Tratamientos+para+Carcinoma+de+c%C3%A9lulas+escamosas+de+la+piel&amp;stick=H4sIAAAAAAAAAOMQFeLUz9U3MDJOqcpT4gIxTbJzLI0NdzExmgEAFcImsB0AAAA&amp;sa=X&amp;ved=0ahUKEwjRoYPRppnXAhXG0SYKHZAgDuYQ0EAIhgEwCg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90317" y="397149"/>
            <a:ext cx="9001462" cy="1778492"/>
          </a:xfrm>
        </p:spPr>
        <p:txBody>
          <a:bodyPr/>
          <a:lstStyle/>
          <a:p>
            <a:r>
              <a:rPr lang="es-CO" dirty="0" smtClean="0"/>
              <a:t>Cáncer de piel</a:t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95269" y="2175641"/>
            <a:ext cx="9001462" cy="4004441"/>
          </a:xfrm>
        </p:spPr>
        <p:txBody>
          <a:bodyPr>
            <a:normAutofit lnSpcReduction="10000"/>
          </a:bodyPr>
          <a:lstStyle/>
          <a:p>
            <a:r>
              <a:rPr lang="es-CO" sz="2600" dirty="0">
                <a:effectLst/>
              </a:rPr>
              <a:t>El cáncer de piel es por mucho el tipo de cáncer más común. Si </a:t>
            </a:r>
            <a:endParaRPr lang="es-CO" sz="2600" dirty="0" smtClean="0">
              <a:effectLst/>
            </a:endParaRPr>
          </a:p>
          <a:p>
            <a:r>
              <a:rPr lang="es-CO" sz="2600" dirty="0" smtClean="0">
                <a:effectLst/>
              </a:rPr>
              <a:t>usted </a:t>
            </a:r>
            <a:r>
              <a:rPr lang="es-CO" sz="2600" dirty="0">
                <a:effectLst/>
              </a:rPr>
              <a:t>tiene cáncer de piel, es importante saber el tipo de </a:t>
            </a:r>
            <a:endParaRPr lang="es-CO" sz="2600" dirty="0" smtClean="0">
              <a:effectLst/>
            </a:endParaRPr>
          </a:p>
          <a:p>
            <a:r>
              <a:rPr lang="es-CO" sz="2600" dirty="0" smtClean="0">
                <a:effectLst/>
              </a:rPr>
              <a:t>cáncer </a:t>
            </a:r>
            <a:r>
              <a:rPr lang="es-CO" sz="2600" dirty="0">
                <a:effectLst/>
              </a:rPr>
              <a:t>que tiene, ya que esto afecta sus opciones de </a:t>
            </a:r>
            <a:r>
              <a:rPr lang="es-CO" sz="2600" dirty="0" smtClean="0">
                <a:effectLst/>
              </a:rPr>
              <a:t>tratamiento </a:t>
            </a:r>
            <a:r>
              <a:rPr lang="es-CO" sz="2600" dirty="0">
                <a:effectLst/>
              </a:rPr>
              <a:t>y su pronóstico. Si usted no está seguro qué tipo de </a:t>
            </a:r>
            <a:r>
              <a:rPr lang="es-CO" sz="2600" dirty="0" smtClean="0">
                <a:effectLst/>
              </a:rPr>
              <a:t>cáncer </a:t>
            </a:r>
            <a:r>
              <a:rPr lang="es-CO" sz="2600" dirty="0">
                <a:effectLst/>
              </a:rPr>
              <a:t>de </a:t>
            </a:r>
            <a:r>
              <a:rPr lang="es-CO" sz="2600" dirty="0" smtClean="0">
                <a:effectLst/>
              </a:rPr>
              <a:t>piel</a:t>
            </a:r>
            <a:r>
              <a:rPr lang="es-CO" sz="2600" dirty="0"/>
              <a:t/>
            </a:r>
            <a:br>
              <a:rPr lang="es-CO" sz="2600" dirty="0"/>
            </a:br>
            <a:r>
              <a:rPr lang="es-CO" sz="2600" dirty="0">
                <a:effectLst/>
              </a:rPr>
              <a:t>tiene, pregunte a su doctor para que se asegure de recibir la información </a:t>
            </a:r>
            <a:r>
              <a:rPr lang="es-CO" sz="2600" dirty="0" smtClean="0">
                <a:effectLst/>
              </a:rPr>
              <a:t>correcta</a:t>
            </a:r>
            <a:r>
              <a:rPr lang="es-CO" dirty="0" smtClean="0">
                <a:effectLst/>
              </a:rPr>
              <a:t>.</a:t>
            </a:r>
          </a:p>
          <a:p>
            <a:endParaRPr lang="es-CO" dirty="0" smtClean="0">
              <a:effectLst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7069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1108841"/>
          </a:xfrm>
        </p:spPr>
        <p:txBody>
          <a:bodyPr/>
          <a:lstStyle/>
          <a:p>
            <a:r>
              <a:rPr lang="es-CO" dirty="0" smtClean="0"/>
              <a:t>Prevención de l cáncer de piel</a:t>
            </a:r>
            <a:endParaRPr lang="es-CO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465" y="1112083"/>
            <a:ext cx="6357767" cy="4500441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917228" y="1718441"/>
            <a:ext cx="3932237" cy="4125311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s-CO" dirty="0">
                <a:effectLst/>
              </a:rPr>
              <a:t>La </a:t>
            </a:r>
            <a:r>
              <a:rPr lang="es-CO" dirty="0">
                <a:effectLst/>
                <a:hlinkClick r:id="rId3"/>
              </a:rPr>
              <a:t>prevención</a:t>
            </a:r>
            <a:r>
              <a:rPr lang="es-CO" dirty="0">
                <a:effectLst/>
              </a:rPr>
              <a:t> del </a:t>
            </a:r>
            <a:r>
              <a:rPr lang="es-CO" dirty="0">
                <a:effectLst/>
                <a:hlinkClick r:id="rId4"/>
              </a:rPr>
              <a:t>cáncer</a:t>
            </a:r>
            <a:r>
              <a:rPr lang="es-CO" dirty="0">
                <a:effectLst/>
              </a:rPr>
              <a:t> consiste en las medidas que se toman para reducir la probabilidad de enfermar de cáncer. Con la prevención del cáncer, se reduce el número de casos nuevos en un grupo o población. Se espera que esto reduzca el número de muertes causadas por el cáncer.</a:t>
            </a:r>
          </a:p>
          <a:p>
            <a:pPr fontAlgn="base"/>
            <a:r>
              <a:rPr lang="es-CO" dirty="0">
                <a:effectLst/>
              </a:rPr>
              <a:t>Para prevenir el inicio de cánceres nuevos, los </a:t>
            </a:r>
            <a:r>
              <a:rPr lang="es-CO" dirty="0">
                <a:effectLst/>
                <a:hlinkClick r:id="rId5"/>
              </a:rPr>
              <a:t>científicos</a:t>
            </a:r>
            <a:r>
              <a:rPr lang="es-CO" dirty="0">
                <a:effectLst/>
              </a:rPr>
              <a:t> analizan los </a:t>
            </a:r>
            <a:r>
              <a:rPr lang="es-CO" dirty="0">
                <a:effectLst/>
                <a:hlinkClick r:id="rId6"/>
              </a:rPr>
              <a:t>factores de riesgo</a:t>
            </a:r>
            <a:r>
              <a:rPr lang="es-CO" dirty="0">
                <a:effectLst/>
              </a:rPr>
              <a:t> y los </a:t>
            </a:r>
            <a:r>
              <a:rPr lang="es-CO" dirty="0">
                <a:effectLst/>
                <a:hlinkClick r:id="rId7"/>
              </a:rPr>
              <a:t>factores de protección</a:t>
            </a:r>
            <a:r>
              <a:rPr lang="es-CO" dirty="0">
                <a:effectLst/>
              </a:rPr>
              <a:t>. Cualquier cosa que aumenta su riesgo de presentar cáncer se llama factor de riesgo de cáncer; cualquier cosa que disminuye su riesgo de presentar cáncer se llama factor de protección de cáncer.</a:t>
            </a:r>
          </a:p>
          <a:p>
            <a:pPr fontAlgn="base"/>
            <a:endParaRPr lang="es-CO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0003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tratamientos</a:t>
            </a:r>
            <a:endParaRPr lang="es-CO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827" y="1935921"/>
            <a:ext cx="7819696" cy="4035973"/>
          </a:xfrm>
        </p:spPr>
      </p:pic>
    </p:spTree>
    <p:extLst>
      <p:ext uri="{BB962C8B-B14F-4D97-AF65-F5344CB8AC3E}">
        <p14:creationId xmlns:p14="http://schemas.microsoft.com/office/powerpoint/2010/main" val="33823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8443" y="696097"/>
            <a:ext cx="10353762" cy="1325563"/>
          </a:xfrm>
        </p:spPr>
        <p:txBody>
          <a:bodyPr/>
          <a:lstStyle/>
          <a:p>
            <a:r>
              <a:rPr lang="es-ES" dirty="0" smtClean="0"/>
              <a:t>Como son los tratamientos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3794" y="1556952"/>
            <a:ext cx="3298956" cy="877330"/>
          </a:xfrm>
        </p:spPr>
        <p:txBody>
          <a:bodyPr/>
          <a:lstStyle/>
          <a:p>
            <a:r>
              <a:rPr lang="es-ES" dirty="0" smtClean="0"/>
              <a:t>BASILIOMA</a:t>
            </a:r>
          </a:p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15"/>
          </p:nvPr>
        </p:nvSpPr>
        <p:spPr>
          <a:xfrm>
            <a:off x="913794" y="2446639"/>
            <a:ext cx="3298956" cy="4028302"/>
          </a:xfrm>
        </p:spPr>
        <p:txBody>
          <a:bodyPr>
            <a:normAutofit fontScale="62500" lnSpcReduction="20000"/>
          </a:bodyPr>
          <a:lstStyle/>
          <a:p>
            <a:r>
              <a:rPr lang="es-ES" sz="1900" dirty="0">
                <a:effectLst/>
              </a:rPr>
              <a:t>El tratamiento incluye la prescripción de cremas o la cirugía para extirpar el cáncer.</a:t>
            </a:r>
          </a:p>
          <a:p>
            <a:r>
              <a:rPr lang="es-ES" sz="1900" b="1" dirty="0">
                <a:effectLst/>
              </a:rPr>
              <a:t>Medicamentos</a:t>
            </a:r>
          </a:p>
          <a:p>
            <a:r>
              <a:rPr lang="es-ES" sz="1900" dirty="0">
                <a:effectLst/>
              </a:rPr>
              <a:t>Medicamento tópico antitumoral y Quimioterapia</a:t>
            </a:r>
          </a:p>
          <a:p>
            <a:r>
              <a:rPr lang="es-ES" sz="1900" b="1" dirty="0">
                <a:effectLst/>
              </a:rPr>
              <a:t>Procedimiento médico</a:t>
            </a:r>
          </a:p>
          <a:p>
            <a:r>
              <a:rPr lang="es-ES" sz="1900" dirty="0">
                <a:effectLst/>
              </a:rPr>
              <a:t>Terapia fotodinámica, Raspado de tejido y Cirugía de Mohs</a:t>
            </a:r>
          </a:p>
          <a:p>
            <a:r>
              <a:rPr lang="es-ES" sz="1900" b="1" dirty="0">
                <a:effectLst/>
              </a:rPr>
              <a:t>Cirugía</a:t>
            </a:r>
          </a:p>
          <a:p>
            <a:r>
              <a:rPr lang="es-ES" sz="1900" dirty="0">
                <a:effectLst/>
              </a:rPr>
              <a:t>Electrocirugía y </a:t>
            </a:r>
            <a:r>
              <a:rPr lang="es-ES" sz="1900" dirty="0" err="1">
                <a:effectLst/>
              </a:rPr>
              <a:t>Excisión</a:t>
            </a:r>
            <a:r>
              <a:rPr lang="es-ES" sz="1900" dirty="0">
                <a:effectLst/>
              </a:rPr>
              <a:t> quirúrgica amplia</a:t>
            </a:r>
          </a:p>
          <a:p>
            <a:r>
              <a:rPr lang="es-ES" sz="1900" b="1" dirty="0">
                <a:effectLst/>
              </a:rPr>
              <a:t>Especialistas</a:t>
            </a:r>
          </a:p>
          <a:p>
            <a:r>
              <a:rPr lang="es-ES" sz="1900" dirty="0">
                <a:effectLst/>
              </a:rPr>
              <a:t>Médico de atención primaria, Cirujano plástico y Dermatólogo</a:t>
            </a:r>
          </a:p>
          <a:p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444878" y="1532238"/>
            <a:ext cx="3298558" cy="976184"/>
          </a:xfrm>
        </p:spPr>
        <p:txBody>
          <a:bodyPr/>
          <a:lstStyle/>
          <a:p>
            <a:r>
              <a:rPr lang="es-ES" b="1" dirty="0" smtClean="0"/>
              <a:t>MELANOMA</a:t>
            </a:r>
          </a:p>
          <a:p>
            <a:endParaRPr lang="es-ES" b="1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half" idx="16"/>
          </p:nvPr>
        </p:nvSpPr>
        <p:spPr>
          <a:xfrm>
            <a:off x="4444878" y="2533135"/>
            <a:ext cx="3299821" cy="3954163"/>
          </a:xfrm>
        </p:spPr>
        <p:txBody>
          <a:bodyPr>
            <a:normAutofit fontScale="92500" lnSpcReduction="20000"/>
          </a:bodyPr>
          <a:lstStyle/>
          <a:p>
            <a:r>
              <a:rPr lang="es-ES" dirty="0">
                <a:effectLst/>
              </a:rPr>
              <a:t>El tratamiento puede incluir cirugía, radioterapia, medicamentos y, en algunos casos, quimioterapia.</a:t>
            </a:r>
          </a:p>
          <a:p>
            <a:r>
              <a:rPr lang="es-ES" b="1" dirty="0">
                <a:effectLst/>
              </a:rPr>
              <a:t>Procedimiento médico</a:t>
            </a:r>
          </a:p>
          <a:p>
            <a:r>
              <a:rPr lang="es-ES" dirty="0">
                <a:effectLst/>
              </a:rPr>
              <a:t>Radioterapia y Cirugía de Mohs</a:t>
            </a:r>
          </a:p>
          <a:p>
            <a:r>
              <a:rPr lang="es-ES" b="1" dirty="0">
                <a:effectLst/>
              </a:rPr>
              <a:t>Cirugía</a:t>
            </a:r>
          </a:p>
          <a:p>
            <a:r>
              <a:rPr lang="es-ES" dirty="0">
                <a:effectLst/>
              </a:rPr>
              <a:t>Injerto de piel y </a:t>
            </a:r>
            <a:r>
              <a:rPr lang="es-ES" dirty="0" err="1">
                <a:effectLst/>
              </a:rPr>
              <a:t>Excisión</a:t>
            </a:r>
            <a:r>
              <a:rPr lang="es-ES" dirty="0">
                <a:effectLst/>
              </a:rPr>
              <a:t> quirúrgica amplia</a:t>
            </a:r>
          </a:p>
          <a:p>
            <a:r>
              <a:rPr lang="es-ES" b="1" dirty="0">
                <a:effectLst/>
              </a:rPr>
              <a:t>Medicamentos</a:t>
            </a:r>
          </a:p>
          <a:p>
            <a:r>
              <a:rPr lang="es-ES" dirty="0">
                <a:effectLst/>
              </a:rPr>
              <a:t>Antiviral, Quimioterapia y Inmunoterapia</a:t>
            </a:r>
          </a:p>
          <a:p>
            <a:r>
              <a:rPr lang="es-ES" b="1" dirty="0">
                <a:effectLst/>
              </a:rPr>
              <a:t>Especialistas</a:t>
            </a:r>
          </a:p>
          <a:p>
            <a:r>
              <a:rPr lang="es-ES" dirty="0">
                <a:effectLst/>
              </a:rPr>
              <a:t>Médico de atención primaria, Cirujano plástico, Cirujano, Oncólogo y Dermatólogo</a:t>
            </a:r>
          </a:p>
          <a:p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3"/>
          </p:nvPr>
        </p:nvSpPr>
        <p:spPr>
          <a:xfrm>
            <a:off x="7973298" y="1507524"/>
            <a:ext cx="3291211" cy="1062681"/>
          </a:xfrm>
        </p:spPr>
        <p:txBody>
          <a:bodyPr/>
          <a:lstStyle/>
          <a:p>
            <a:r>
              <a:rPr lang="es-ES" b="1" dirty="0" smtClean="0"/>
              <a:t>CARCINOMA</a:t>
            </a:r>
          </a:p>
          <a:p>
            <a:r>
              <a:rPr lang="es-ES" b="1" dirty="0" smtClean="0"/>
              <a:t>ESPINOCELULAR</a:t>
            </a:r>
            <a:endParaRPr lang="es-ES" b="1" dirty="0"/>
          </a:p>
        </p:txBody>
      </p:sp>
      <p:sp>
        <p:nvSpPr>
          <p:cNvPr id="8" name="7 Marcador de texto"/>
          <p:cNvSpPr>
            <a:spLocks noGrp="1"/>
          </p:cNvSpPr>
          <p:nvPr>
            <p:ph type="body" sz="half" idx="17"/>
          </p:nvPr>
        </p:nvSpPr>
        <p:spPr>
          <a:xfrm>
            <a:off x="7976346" y="2594919"/>
            <a:ext cx="3291211" cy="3954162"/>
          </a:xfrm>
        </p:spPr>
        <p:txBody>
          <a:bodyPr/>
          <a:lstStyle/>
          <a:p>
            <a:r>
              <a:rPr lang="es-ES" dirty="0">
                <a:effectLst/>
              </a:rPr>
              <a:t>El tratamiento varía y puede incluir cirugía y, en algunos casos, quimioterapia y radioterapia.</a:t>
            </a:r>
          </a:p>
          <a:p>
            <a:r>
              <a:rPr lang="es-ES" b="1" dirty="0">
                <a:effectLst/>
              </a:rPr>
              <a:t>Tipos más comunes</a:t>
            </a:r>
          </a:p>
          <a:p>
            <a:r>
              <a:rPr lang="es-ES" dirty="0">
                <a:effectLst/>
                <a:hlinkClick r:id="rId2"/>
              </a:rPr>
              <a:t>Carcinoma de células escamosas de la </a:t>
            </a:r>
            <a:r>
              <a:rPr lang="es-ES" dirty="0" err="1">
                <a:effectLst/>
                <a:hlinkClick r:id="rId2"/>
              </a:rPr>
              <a:t>piel</a:t>
            </a:r>
            <a:r>
              <a:rPr lang="es-ES" dirty="0" err="1">
                <a:effectLst/>
              </a:rPr>
              <a:t>El</a:t>
            </a:r>
            <a:r>
              <a:rPr lang="es-ES" dirty="0">
                <a:effectLst/>
              </a:rPr>
              <a:t> tratamiento incluye medicamentos de aplicación tópica y cirugía menor.</a:t>
            </a:r>
          </a:p>
          <a:p>
            <a:r>
              <a:rPr lang="es-ES" dirty="0">
                <a:effectLst/>
                <a:hlinkClick r:id="rId3"/>
              </a:rPr>
              <a:t>Carcinoma </a:t>
            </a:r>
            <a:r>
              <a:rPr lang="es-ES" dirty="0" err="1">
                <a:effectLst/>
                <a:hlinkClick r:id="rId3"/>
              </a:rPr>
              <a:t>epidermoide</a:t>
            </a:r>
            <a:r>
              <a:rPr lang="es-ES" dirty="0">
                <a:effectLst/>
                <a:hlinkClick r:id="rId3"/>
              </a:rPr>
              <a:t> </a:t>
            </a:r>
            <a:r>
              <a:rPr lang="es-ES" dirty="0" err="1">
                <a:effectLst/>
                <a:hlinkClick r:id="rId3"/>
              </a:rPr>
              <a:t>pulmonar</a:t>
            </a:r>
            <a:r>
              <a:rPr lang="es-ES" dirty="0" err="1">
                <a:effectLst/>
              </a:rPr>
              <a:t>Generalmente</a:t>
            </a:r>
            <a:r>
              <a:rPr lang="es-ES" dirty="0">
                <a:effectLst/>
              </a:rPr>
              <a:t>, el tratamiento consiste en hacer una cirugía. Si el cáncer está extendido o es agresivo, 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35502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54298" y="609600"/>
            <a:ext cx="3932237" cy="95970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FACTOR DE RIESGO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8413" y="976185"/>
            <a:ext cx="6189662" cy="4510216"/>
          </a:xfrm>
        </p:spPr>
      </p:pic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7228" y="1556952"/>
            <a:ext cx="3932237" cy="4234248"/>
          </a:xfrm>
        </p:spPr>
        <p:txBody>
          <a:bodyPr>
            <a:normAutofit/>
          </a:bodyPr>
          <a:lstStyle/>
          <a:p>
            <a:r>
              <a:rPr lang="es-ES" sz="2000" dirty="0">
                <a:effectLst/>
              </a:rPr>
              <a:t>Un factor de riesgo se refiere a cualquier cosa que podría afectar las </a:t>
            </a: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>
                <a:effectLst/>
              </a:rPr>
              <a:t>probabilidades de llegar a tener cierta enfermedad, tal como el cáncer. </a:t>
            </a: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>
                <a:effectLst/>
              </a:rPr>
              <a:t>Descubra cuáles son los factores de riesgo para el cáncer de piel tipo melanoma.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632906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1799968"/>
          </a:xfrm>
        </p:spPr>
        <p:txBody>
          <a:bodyPr/>
          <a:lstStyle/>
          <a:p>
            <a:r>
              <a:rPr lang="es-ES" dirty="0" smtClean="0"/>
              <a:t>DESPUES DEL TRATAMIENTO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10" name="9 Marcador de texto"/>
          <p:cNvSpPr>
            <a:spLocks noGrp="1"/>
          </p:cNvSpPr>
          <p:nvPr>
            <p:ph type="body" sz="half" idx="2"/>
          </p:nvPr>
        </p:nvSpPr>
        <p:spPr>
          <a:xfrm>
            <a:off x="913794" y="2434281"/>
            <a:ext cx="5934950" cy="3356919"/>
          </a:xfrm>
        </p:spPr>
        <p:txBody>
          <a:bodyPr>
            <a:normAutofit fontScale="92500"/>
          </a:bodyPr>
          <a:lstStyle/>
          <a:p>
            <a:r>
              <a:rPr lang="es-ES" b="1" dirty="0">
                <a:effectLst/>
              </a:rPr>
              <a:t>Después del tratamiento</a:t>
            </a:r>
          </a:p>
          <a:p>
            <a:r>
              <a:rPr lang="es-ES" dirty="0">
                <a:effectLst/>
              </a:rPr>
              <a:t>Acceda a información sobre cómo mantener un buen estado de salud tras el tratamiento contra el cáncer de piel tipo melanoma, así como las decisiones posteriores que requerirá tomar para su bienestar.</a:t>
            </a:r>
          </a:p>
          <a:p>
            <a:r>
              <a:rPr lang="es-ES" b="1" dirty="0">
                <a:effectLst/>
              </a:rPr>
              <a:t>La vida como un sobreviviente de cáncer</a:t>
            </a:r>
          </a:p>
          <a:p>
            <a:r>
              <a:rPr lang="es-ES" dirty="0">
                <a:effectLst/>
              </a:rPr>
              <a:t>Para muchas personas, el tratamiento contra el cáncer a menudo hace que surjan ciertas preguntas sobre los siguientes pasos que se deben tomar como sobreviviente.</a:t>
            </a:r>
          </a:p>
          <a:p>
            <a:endParaRPr lang="es-ES" dirty="0"/>
          </a:p>
        </p:txBody>
      </p:sp>
      <p:sp>
        <p:nvSpPr>
          <p:cNvPr id="12" name="11 Marcador de posición de imagen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89791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6B2E858E-683F-40D9-B4CB-284D097F3A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Damasco</Template>
  <TotalTime>51</TotalTime>
  <Words>319</Words>
  <Application>Microsoft Office PowerPoint</Application>
  <PresentationFormat>Personalizado</PresentationFormat>
  <Paragraphs>42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Damask</vt:lpstr>
      <vt:lpstr>Cáncer de piel </vt:lpstr>
      <vt:lpstr>Prevención de l cáncer de piel</vt:lpstr>
      <vt:lpstr>tratamientos</vt:lpstr>
      <vt:lpstr>Como son los tratamientos</vt:lpstr>
      <vt:lpstr> FACTOR DE RIESGO </vt:lpstr>
      <vt:lpstr>DESPUES DEL TRATAMIENTO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Cáncer de piel</dc:title>
  <dc:creator>pc 4</dc:creator>
  <cp:lastModifiedBy>pc6</cp:lastModifiedBy>
  <cp:revision>6</cp:revision>
  <dcterms:created xsi:type="dcterms:W3CDTF">2017-10-30T12:51:19Z</dcterms:created>
  <dcterms:modified xsi:type="dcterms:W3CDTF">2017-10-30T21:54:59Z</dcterms:modified>
</cp:coreProperties>
</file>